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9" r:id="rId4"/>
    <p:sldId id="258" r:id="rId5"/>
    <p:sldId id="270" r:id="rId6"/>
    <p:sldId id="259" r:id="rId7"/>
    <p:sldId id="260" r:id="rId8"/>
    <p:sldId id="261" r:id="rId9"/>
    <p:sldId id="262" r:id="rId10"/>
    <p:sldId id="273" r:id="rId11"/>
    <p:sldId id="271" r:id="rId12"/>
    <p:sldId id="272" r:id="rId13"/>
    <p:sldId id="264" r:id="rId14"/>
    <p:sldId id="274" r:id="rId15"/>
    <p:sldId id="276" r:id="rId16"/>
    <p:sldId id="277" r:id="rId17"/>
    <p:sldId id="279" r:id="rId18"/>
    <p:sldId id="278" r:id="rId19"/>
    <p:sldId id="280" r:id="rId20"/>
    <p:sldId id="275" r:id="rId21"/>
    <p:sldId id="268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  <p:embeddedFont>
      <p:font typeface="배달의민족 주아" panose="02020603020101020101" pitchFamily="18" charset="-127"/>
      <p:regular r:id="rId27"/>
    </p:embeddedFont>
    <p:embeddedFont>
      <p:font typeface="배달의민족 한나체 Air" panose="020B0600000101010101" pitchFamily="50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C1C1"/>
    <a:srgbClr val="FF5757"/>
    <a:srgbClr val="E0B2B2"/>
    <a:srgbClr val="E1E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5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79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34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3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67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624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728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99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678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60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96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411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4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60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번 사진 </a:t>
            </a:r>
            <a:r>
              <a:rPr lang="en-US" altLang="ko-KR" dirty="0"/>
              <a:t>‘AI</a:t>
            </a:r>
            <a:r>
              <a:rPr lang="ko-KR" altLang="en-US" dirty="0"/>
              <a:t>를 활용하여</a:t>
            </a:r>
            <a:r>
              <a:rPr lang="en-US" altLang="ko-KR" dirty="0"/>
              <a:t>’</a:t>
            </a:r>
            <a:endParaRPr dirty="0"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번 사진 </a:t>
            </a:r>
            <a:r>
              <a:rPr lang="en-US" altLang="ko-KR" dirty="0"/>
              <a:t>‘AI</a:t>
            </a:r>
            <a:r>
              <a:rPr lang="ko-KR" altLang="en-US" dirty="0"/>
              <a:t>를 활용하여</a:t>
            </a:r>
            <a:r>
              <a:rPr lang="en-US" altLang="ko-KR" dirty="0"/>
              <a:t>’</a:t>
            </a:r>
            <a:endParaRPr dirty="0"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78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b669add6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cb669add6b_3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cb669add6b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코드는 대학원생 멘토의 도움을 받음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매우 많이</a:t>
            </a:r>
            <a:r>
              <a:rPr lang="en-US" altLang="ko-KR" sz="1600" i="1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</a:rPr>
              <a:t>)</a:t>
            </a:r>
            <a:endParaRPr lang="en-US" altLang="ko-KR"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배치는 모델의 가중치를 한번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업데이트시킬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때 사용되는 샘플들의 묶음을 의미합니다.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업데이트시킵니다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그러니까 총 50번(=1000/20) 가중치가 업데이트되겠죠. 하나의 데이터셋을 총 50개의 배치로 나눠서 훈련을 진행했다고 보면 됩니다.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왜 써요?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weight와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ko-KR" sz="14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dirty="0" err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endParaRPr sz="14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2A3EFEC9-BD03-44EC-AF61-0E0808F2F0FB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F914A926-A5D2-4B2E-8CAB-C614894C1E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4CAF2E59-0923-4741-8BB1-A782331B9D13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C938B771-F873-4B4A-B766-2A7D1713F9A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18056230-C82D-4275-B61C-9FDEF360761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B624DF3B-B9FB-41E0-95B1-ED61FC8F1636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DB055F81-35C2-436B-B10A-80756F0BDB41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DAEEFAC1-A7BD-45CD-8151-48F213B9D9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37C20590-641A-4F14-A4AC-505DA50CD346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9FECCF49-3C5C-4EF8-BA7F-7CBCDC1AF55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" name="Google Shape;107;p14">
            <a:extLst>
              <a:ext uri="{FF2B5EF4-FFF2-40B4-BE49-F238E27FC236}">
                <a16:creationId xmlns:a16="http://schemas.microsoft.com/office/drawing/2014/main" id="{2EE5CC1E-DEF9-460B-97A2-30C2BD4DFF93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11" name="Google Shape;115;p14">
            <a:extLst>
              <a:ext uri="{FF2B5EF4-FFF2-40B4-BE49-F238E27FC236}">
                <a16:creationId xmlns:a16="http://schemas.microsoft.com/office/drawing/2014/main" id="{ECC9CB11-1DFB-4EF4-BC50-94D491445FE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" name="Google Shape;115;p14">
            <a:extLst>
              <a:ext uri="{FF2B5EF4-FFF2-40B4-BE49-F238E27FC236}">
                <a16:creationId xmlns:a16="http://schemas.microsoft.com/office/drawing/2014/main" id="{CCD1A7FA-BEBF-41E5-B513-1194A1B9BB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" name="Google Shape;115;p14">
            <a:extLst>
              <a:ext uri="{FF2B5EF4-FFF2-40B4-BE49-F238E27FC236}">
                <a16:creationId xmlns:a16="http://schemas.microsoft.com/office/drawing/2014/main" id="{80DA96BC-E375-4AE7-8485-B424E3EBC5B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80FC3BE2-1DDE-4CCD-B02C-97715AF91725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9D2F29FD-7491-476D-AF94-C4CD53F9268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7C0B6FAC-2610-4323-95CE-6EDE42FFCF57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0E712801-6E73-4147-B964-33FD031C233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EED9DD3B-3DE2-4AB0-B5BE-574AE481DC5B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sites.google.com/view/kmms2021atcon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3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UKT63s4z3s?feature=oembed" TargetMode="Externa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zutalin/labelIm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/>
          <p:cNvPicPr preferRelativeResize="0"/>
          <p:nvPr/>
        </p:nvPicPr>
        <p:blipFill rotWithShape="1">
          <a:blip r:embed="rId3">
            <a:alphaModFix amt="20000"/>
          </a:blip>
          <a:srcRect r="13437"/>
          <a:stretch/>
        </p:blipFill>
        <p:spPr>
          <a:xfrm>
            <a:off x="0" y="-1"/>
            <a:ext cx="12192000" cy="68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45939" y="2908872"/>
            <a:ext cx="10713670" cy="13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</a:t>
            </a:r>
            <a:b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</a:br>
            <a:r>
              <a:rPr 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</a:t>
            </a:r>
            <a:b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</a:br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장애인주차표시 인식 시스템</a:t>
            </a:r>
            <a:endParaRPr sz="4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556771" y="4716133"/>
            <a:ext cx="3495411" cy="21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000"/>
              <a:buNone/>
            </a:pPr>
            <a:r>
              <a:rPr lang="ko-KR" sz="200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KNU</a:t>
            </a: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컴퓨터학부 4조</a:t>
            </a:r>
            <a:endParaRPr sz="200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2017113243 이건형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2017112277 정원영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2017113627 이동우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2017110675 류진호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45939" y="2336800"/>
            <a:ext cx="7066161" cy="47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종합설계프로젝트1 대학원연계 4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pic>
        <p:nvPicPr>
          <p:cNvPr id="95" name="Google Shape;95;p13" descr="왕관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7080" y="5043459"/>
            <a:ext cx="387532" cy="38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57C5C-156E-433E-997F-87071CBDC54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30D6DA-5453-40B2-981A-729979B8B5FA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95987-6AC5-4B94-BEAC-D677945FEC90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91644-2D10-4CED-AC3A-AB9980BD25C2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986E5-2693-496D-B008-CCCD56FC97B4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D5E1-56FC-4F1A-99A5-29A8F8D469CC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210784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Data Learning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9EE061C-E7B2-4E84-954F-038F07EC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91" y="2694374"/>
            <a:ext cx="9721218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57C5C-156E-433E-997F-87071CBDC54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30D6DA-5453-40B2-981A-729979B8B5FA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95987-6AC5-4B94-BEAC-D677945FEC90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91644-2D10-4CED-AC3A-AB9980BD25C2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986E5-2693-496D-B008-CCCD56FC97B4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D5E1-56FC-4F1A-99A5-29A8F8D469CC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210784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Data Learning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666BD4-D669-4957-B44C-E51159BC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25" y="2576514"/>
            <a:ext cx="7435950" cy="25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98BB7F2-BB92-4483-95FB-87F3EE9A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19" y="5414963"/>
            <a:ext cx="8286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59467D-AA64-4B2E-A871-3DD944406C54}"/>
              </a:ext>
            </a:extLst>
          </p:cNvPr>
          <p:cNvSpPr txBox="1"/>
          <p:nvPr/>
        </p:nvSpPr>
        <p:spPr>
          <a:xfrm>
            <a:off x="4317206" y="5672572"/>
            <a:ext cx="40100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최적의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Weight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와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Bias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best.pt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에 저장된다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이 결과를 객체탐지에 활용한다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500" b="0" dirty="0">
              <a:effectLst/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8397A6-1128-4D81-AEA0-5B0EC10E6A71}"/>
              </a:ext>
            </a:extLst>
          </p:cNvPr>
          <p:cNvSpPr/>
          <p:nvPr/>
        </p:nvSpPr>
        <p:spPr>
          <a:xfrm>
            <a:off x="3231356" y="5414963"/>
            <a:ext cx="5095875" cy="1152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9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57C5C-156E-433E-997F-87071CBDC54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30D6DA-5453-40B2-981A-729979B8B5FA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95987-6AC5-4B94-BEAC-D677945FEC90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91644-2D10-4CED-AC3A-AB9980BD25C2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986E5-2693-496D-B008-CCCD56FC97B4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D5E1-56FC-4F1A-99A5-29A8F8D469CC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FBF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rgbClr val="BFBFB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164111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Inference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73D867-2635-4120-8BF9-B1BACB55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03414"/>
              </p:ext>
            </p:extLst>
          </p:nvPr>
        </p:nvGraphicFramePr>
        <p:xfrm>
          <a:off x="1695990" y="2572544"/>
          <a:ext cx="4081754" cy="3501197"/>
        </p:xfrm>
        <a:graphic>
          <a:graphicData uri="http://schemas.openxmlformats.org/drawingml/2006/table">
            <a:tbl>
              <a:tblPr/>
              <a:tblGrid>
                <a:gridCol w="634146">
                  <a:extLst>
                    <a:ext uri="{9D8B030D-6E8A-4147-A177-3AD203B41FA5}">
                      <a16:colId xmlns:a16="http://schemas.microsoft.com/office/drawing/2014/main" val="3040569772"/>
                    </a:ext>
                  </a:extLst>
                </a:gridCol>
                <a:gridCol w="723462">
                  <a:extLst>
                    <a:ext uri="{9D8B030D-6E8A-4147-A177-3AD203B41FA5}">
                      <a16:colId xmlns:a16="http://schemas.microsoft.com/office/drawing/2014/main" val="1271861972"/>
                    </a:ext>
                  </a:extLst>
                </a:gridCol>
                <a:gridCol w="1384402">
                  <a:extLst>
                    <a:ext uri="{9D8B030D-6E8A-4147-A177-3AD203B41FA5}">
                      <a16:colId xmlns:a16="http://schemas.microsoft.com/office/drawing/2014/main" val="1910756493"/>
                    </a:ext>
                  </a:extLst>
                </a:gridCol>
                <a:gridCol w="1339744">
                  <a:extLst>
                    <a:ext uri="{9D8B030D-6E8A-4147-A177-3AD203B41FA5}">
                      <a16:colId xmlns:a16="http://schemas.microsoft.com/office/drawing/2014/main" val="2216182124"/>
                    </a:ext>
                  </a:extLst>
                </a:gridCol>
              </a:tblGrid>
              <a:tr h="500171">
                <a:tc gridSpan="2">
                  <a:txBody>
                    <a:bodyPr/>
                    <a:lstStyle/>
                    <a:p>
                      <a:pPr fontAlgn="ctr"/>
                      <a:r>
                        <a:rPr lang="ko-KR" altLang="en-US" sz="13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85744" marR="85744" marT="42872" marB="4287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 1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 2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89887"/>
                  </a:ext>
                </a:extLst>
              </a:tr>
              <a:tr h="500171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Loss value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5744" marR="85744" marT="42872" marB="4287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box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0.02601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0.02929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469349"/>
                  </a:ext>
                </a:extLst>
              </a:tr>
              <a:tr h="500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0.00373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0.00444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411211"/>
                  </a:ext>
                </a:extLst>
              </a:tr>
              <a:tr h="500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cls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0.00188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330574"/>
                  </a:ext>
                </a:extLst>
              </a:tr>
              <a:tr h="500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0.02974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0.03561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32819"/>
                  </a:ext>
                </a:extLst>
              </a:tr>
              <a:tr h="500171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mAP_0.5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5744" marR="85744" marT="42872" marB="4287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0.929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0.926</a:t>
                      </a:r>
                      <a:endParaRPr lang="ko-KR" altLang="en-US" sz="130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661913"/>
                  </a:ext>
                </a:extLst>
              </a:tr>
              <a:tr h="500171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mAP_0.5:0.95</a:t>
                      </a:r>
                      <a:endParaRPr 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5744" marR="85744" marT="42872" marB="4287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0.399</a:t>
                      </a:r>
                      <a:endParaRPr lang="ko-KR" altLang="en-US" sz="13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0.428</a:t>
                      </a:r>
                      <a:endParaRPr lang="ko-KR" altLang="en-US" sz="1300" dirty="0"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26795" marR="26795" marT="26795" marB="26795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79153"/>
                  </a:ext>
                </a:extLst>
              </a:tr>
            </a:tbl>
          </a:graphicData>
        </a:graphic>
      </p:graphicFrame>
      <p:pic>
        <p:nvPicPr>
          <p:cNvPr id="10246" name="Picture 6">
            <a:extLst>
              <a:ext uri="{FF2B5EF4-FFF2-40B4-BE49-F238E27FC236}">
                <a16:creationId xmlns:a16="http://schemas.microsoft.com/office/drawing/2014/main" id="{69CD59C2-DA45-4A77-815C-6CE2EF0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313" y="-1897063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CAAF604-3EF1-45E6-A177-1E36C84E6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04" y="1584061"/>
            <a:ext cx="1890287" cy="189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8BE6F67-9F56-485B-84E1-027FA825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83" y="1580719"/>
            <a:ext cx="1902461" cy="19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20BF8563-879E-4DDE-9E38-35CB15E8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05" y="2914759"/>
            <a:ext cx="1890287" cy="189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0CAF3FCF-67F5-4D09-95D5-69C7A763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83" y="2914759"/>
            <a:ext cx="1914634" cy="191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693D97A7-B26E-4A91-850E-1B77E5EC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83" y="4319316"/>
            <a:ext cx="1926808" cy="19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B0A24C84-79B5-469E-98DE-366CF546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82" y="4307143"/>
            <a:ext cx="1938981" cy="19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1648A-0215-467F-A5EE-248E776F8AF0}"/>
              </a:ext>
            </a:extLst>
          </p:cNvPr>
          <p:cNvSpPr txBox="1"/>
          <p:nvPr/>
        </p:nvSpPr>
        <p:spPr>
          <a:xfrm>
            <a:off x="7499156" y="1262260"/>
            <a:ext cx="1017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Case 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29AED-7DA6-4D4A-8C95-7193C7FE6D94}"/>
              </a:ext>
            </a:extLst>
          </p:cNvPr>
          <p:cNvSpPr txBox="1"/>
          <p:nvPr/>
        </p:nvSpPr>
        <p:spPr>
          <a:xfrm>
            <a:off x="9681674" y="1262260"/>
            <a:ext cx="1017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Case 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FF055-C348-4FFC-9514-A7E38F77643D}"/>
              </a:ext>
            </a:extLst>
          </p:cNvPr>
          <p:cNvSpPr txBox="1"/>
          <p:nvPr/>
        </p:nvSpPr>
        <p:spPr>
          <a:xfrm>
            <a:off x="6384606" y="206533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Only DP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7E7A58-EB77-4FBE-B900-4A404663DA02}"/>
              </a:ext>
            </a:extLst>
          </p:cNvPr>
          <p:cNvSpPr txBox="1"/>
          <p:nvPr/>
        </p:nvSpPr>
        <p:spPr>
          <a:xfrm>
            <a:off x="6414258" y="3623783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Only AP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E4700A-B620-4D07-BF56-C1837595AC90}"/>
              </a:ext>
            </a:extLst>
          </p:cNvPr>
          <p:cNvSpPr txBox="1"/>
          <p:nvPr/>
        </p:nvSpPr>
        <p:spPr>
          <a:xfrm>
            <a:off x="6546944" y="518222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Both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C7887F-BEFF-412F-A0BB-604C12E67542}"/>
              </a:ext>
            </a:extLst>
          </p:cNvPr>
          <p:cNvSpPr txBox="1"/>
          <p:nvPr/>
        </p:nvSpPr>
        <p:spPr>
          <a:xfrm>
            <a:off x="114300" y="6455779"/>
            <a:ext cx="88201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mAP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(mean Average Precision)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검출 결과 중 실제 물체가 얼마나 포함되어 있는지를 나타낸다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lang="ko-KR" altLang="en-US" b="0" dirty="0">
              <a:effectLst/>
              <a:latin typeface="+mn-ea"/>
              <a:ea typeface="+mn-ea"/>
            </a:endParaRPr>
          </a:p>
          <a:p>
            <a:br>
              <a:rPr lang="ko-KR" altLang="en-US" b="0" dirty="0">
                <a:effectLst/>
                <a:latin typeface="+mn-ea"/>
                <a:ea typeface="+mn-ea"/>
              </a:rPr>
            </a:b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3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1249125" y="2472578"/>
            <a:ext cx="9693750" cy="2862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논문 주제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장애인주차표시 인식 시스템이 감지하고자 하는 이미지 외에 유사한 이미지들의 학습 	  	   유무에 따른 인식률의 차이 </a:t>
            </a:r>
          </a:p>
          <a:p>
            <a:pPr algn="l"/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YOLO-v5 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이용한 장애인주차표시 인식 시스템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학회명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한국멀티미디어학회</a:t>
            </a:r>
            <a:endParaRPr lang="en-US" altLang="ko-KR"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대회</a:t>
            </a:r>
            <a:r>
              <a:rPr lang="ko-KR" altLang="en-US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2021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한국멀티미디어학회 추계학술발표대회</a:t>
            </a:r>
            <a:endParaRPr lang="en-US" altLang="ko-KR"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제출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마감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~10/31(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대회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11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~ 27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논문</a:t>
            </a:r>
            <a:r>
              <a:rPr lang="en-US" altLang="ko-KR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제출 완료</a:t>
            </a:r>
            <a:endParaRPr sz="2000" dirty="0">
              <a:solidFill>
                <a:schemeClr val="dk1"/>
              </a:solidFill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7CDC10-0193-4677-88B8-8379D38E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63" y="4723900"/>
            <a:ext cx="1209236" cy="1732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16243F-0418-4441-B806-F411FD56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242" y="4513754"/>
            <a:ext cx="1214408" cy="1724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84FBE-5B06-4679-93BE-A3396CC0D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867" y="4166994"/>
            <a:ext cx="1428750" cy="2023009"/>
          </a:xfrm>
          <a:prstGeom prst="rect">
            <a:avLst/>
          </a:prstGeom>
        </p:spPr>
      </p:pic>
      <p:sp>
        <p:nvSpPr>
          <p:cNvPr id="209" name="Google Shape;209;p21"/>
          <p:cNvSpPr txBox="1"/>
          <p:nvPr/>
        </p:nvSpPr>
        <p:spPr>
          <a:xfrm>
            <a:off x="758016" y="1068000"/>
            <a:ext cx="107493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8" name="Google Shape;136;p16">
            <a:extLst>
              <a:ext uri="{FF2B5EF4-FFF2-40B4-BE49-F238E27FC236}">
                <a16:creationId xmlns:a16="http://schemas.microsoft.com/office/drawing/2014/main" id="{C5957AB3-B61F-4FC4-809F-FAE9574061DF}"/>
              </a:ext>
            </a:extLst>
          </p:cNvPr>
          <p:cNvSpPr txBox="1"/>
          <p:nvPr/>
        </p:nvSpPr>
        <p:spPr>
          <a:xfrm>
            <a:off x="921110" y="1671006"/>
            <a:ext cx="168874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관련 논문 작성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42EE1-B512-4D66-81D4-D609CCEE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663" y="3825256"/>
            <a:ext cx="1588732" cy="2156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37CDA5-0D8F-4BF6-B540-D8C3C828C013}"/>
              </a:ext>
            </a:extLst>
          </p:cNvPr>
          <p:cNvSpPr txBox="1"/>
          <p:nvPr/>
        </p:nvSpPr>
        <p:spPr>
          <a:xfrm>
            <a:off x="88860" y="6456049"/>
            <a:ext cx="6506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학술대회 발표 영상 링크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7"/>
              </a:rPr>
              <a:t>https://sites.google.com/view/kmms2021atconf</a:t>
            </a:r>
            <a:endParaRPr lang="ko-KR" altLang="en-US" b="0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309844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주차 표지 판독시스템의 구현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8EC354-B262-4161-912A-C196AAF3E302}"/>
              </a:ext>
            </a:extLst>
          </p:cNvPr>
          <p:cNvSpPr/>
          <p:nvPr/>
        </p:nvSpPr>
        <p:spPr>
          <a:xfrm>
            <a:off x="4114684" y="4466174"/>
            <a:ext cx="1815968" cy="181596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1FF82-1E99-44C7-995E-9F0987D973CD}"/>
              </a:ext>
            </a:extLst>
          </p:cNvPr>
          <p:cNvSpPr txBox="1"/>
          <p:nvPr/>
        </p:nvSpPr>
        <p:spPr>
          <a:xfrm>
            <a:off x="4221722" y="5761607"/>
            <a:ext cx="159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AI</a:t>
            </a:r>
            <a:r>
              <a:rPr lang="ko-KR" altLang="en-US" sz="1100" b="1" dirty="0">
                <a:latin typeface="+mj-ea"/>
                <a:ea typeface="+mj-ea"/>
              </a:rPr>
              <a:t>를 활용하여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장애인 주차 표시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판독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75C7A-FBC3-47CB-A4F2-1EF1A238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24" y="4781842"/>
            <a:ext cx="1484835" cy="8799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D17B34-A50C-47C1-9F65-3EABAFC7A6AB}"/>
              </a:ext>
            </a:extLst>
          </p:cNvPr>
          <p:cNvSpPr txBox="1"/>
          <p:nvPr/>
        </p:nvSpPr>
        <p:spPr>
          <a:xfrm>
            <a:off x="4138843" y="4542193"/>
            <a:ext cx="328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③ </a:t>
            </a:r>
            <a:endParaRPr lang="ko-KR" altLang="en-US" sz="11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FA271EF-4C02-40F0-BA6E-2E9727307F0C}"/>
              </a:ext>
            </a:extLst>
          </p:cNvPr>
          <p:cNvSpPr/>
          <p:nvPr/>
        </p:nvSpPr>
        <p:spPr>
          <a:xfrm>
            <a:off x="1976401" y="4466174"/>
            <a:ext cx="1815968" cy="181596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32435-0506-4BCB-A291-480265AAED01}"/>
              </a:ext>
            </a:extLst>
          </p:cNvPr>
          <p:cNvSpPr txBox="1"/>
          <p:nvPr/>
        </p:nvSpPr>
        <p:spPr>
          <a:xfrm>
            <a:off x="2083439" y="5761607"/>
            <a:ext cx="159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경찰 서버에</a:t>
            </a:r>
            <a:endParaRPr lang="en-US" altLang="ko-KR" sz="11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판독 결과 전송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AA8B-4E25-454D-BED1-C5AF52A476DD}"/>
              </a:ext>
            </a:extLst>
          </p:cNvPr>
          <p:cNvSpPr txBox="1"/>
          <p:nvPr/>
        </p:nvSpPr>
        <p:spPr>
          <a:xfrm>
            <a:off x="2000560" y="4542193"/>
            <a:ext cx="328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④ </a:t>
            </a:r>
            <a:endParaRPr lang="ko-KR" altLang="en-US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91810D-D0B2-48C3-B1FD-A57CC11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721" y="4708110"/>
            <a:ext cx="1077770" cy="100395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EF931F-49D0-421E-BD30-53BAE64CE04C}"/>
              </a:ext>
            </a:extLst>
          </p:cNvPr>
          <p:cNvSpPr/>
          <p:nvPr/>
        </p:nvSpPr>
        <p:spPr>
          <a:xfrm>
            <a:off x="1976401" y="2360987"/>
            <a:ext cx="1815968" cy="181596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8DA539F-A97A-4182-8BF6-1764638B6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820" y="2577434"/>
            <a:ext cx="1393373" cy="10114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61BA54-8050-4141-8B0D-9FEC03D65E60}"/>
              </a:ext>
            </a:extLst>
          </p:cNvPr>
          <p:cNvSpPr txBox="1"/>
          <p:nvPr/>
        </p:nvSpPr>
        <p:spPr>
          <a:xfrm>
            <a:off x="2083440" y="3656420"/>
            <a:ext cx="1593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장애인 전용 주차장 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차량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촬영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D489E-8029-44AD-A611-E25A70CBAD76}"/>
              </a:ext>
            </a:extLst>
          </p:cNvPr>
          <p:cNvSpPr txBox="1"/>
          <p:nvPr/>
        </p:nvSpPr>
        <p:spPr>
          <a:xfrm>
            <a:off x="2000560" y="2437007"/>
            <a:ext cx="328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① </a:t>
            </a:r>
            <a:endParaRPr lang="ko-KR" altLang="en-US" sz="11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91B5A70-867A-439A-8D51-B49F55319BAA}"/>
              </a:ext>
            </a:extLst>
          </p:cNvPr>
          <p:cNvSpPr/>
          <p:nvPr/>
        </p:nvSpPr>
        <p:spPr>
          <a:xfrm>
            <a:off x="4119129" y="2360987"/>
            <a:ext cx="1815968" cy="181596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B3AB86-7262-4721-B28A-04930768E662}"/>
              </a:ext>
            </a:extLst>
          </p:cNvPr>
          <p:cNvSpPr txBox="1"/>
          <p:nvPr/>
        </p:nvSpPr>
        <p:spPr>
          <a:xfrm>
            <a:off x="4226168" y="3656420"/>
            <a:ext cx="1593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판독 서버에 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사진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전송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89D68-C747-434D-925F-A36B2134C645}"/>
              </a:ext>
            </a:extLst>
          </p:cNvPr>
          <p:cNvSpPr txBox="1"/>
          <p:nvPr/>
        </p:nvSpPr>
        <p:spPr>
          <a:xfrm>
            <a:off x="4143288" y="2437007"/>
            <a:ext cx="328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② </a:t>
            </a:r>
            <a:endParaRPr lang="ko-KR" altLang="en-US" sz="11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1C3617F-8300-417B-B18B-469600011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33" t="23651" r="20110"/>
          <a:stretch/>
        </p:blipFill>
        <p:spPr>
          <a:xfrm>
            <a:off x="4471450" y="2737064"/>
            <a:ext cx="1077769" cy="854979"/>
          </a:xfrm>
          <a:prstGeom prst="rect">
            <a:avLst/>
          </a:prstGeom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B611BBB-8DD1-442D-9E1A-5DA017964598}"/>
              </a:ext>
            </a:extLst>
          </p:cNvPr>
          <p:cNvSpPr/>
          <p:nvPr/>
        </p:nvSpPr>
        <p:spPr>
          <a:xfrm>
            <a:off x="3673635" y="3133725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6AD6A3B-6A37-4079-9445-A0403AAAC86F}"/>
              </a:ext>
            </a:extLst>
          </p:cNvPr>
          <p:cNvSpPr/>
          <p:nvPr/>
        </p:nvSpPr>
        <p:spPr>
          <a:xfrm rot="10800000">
            <a:off x="3673635" y="5278675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6261452-D5BB-4770-B108-C16DACDD896C}"/>
              </a:ext>
            </a:extLst>
          </p:cNvPr>
          <p:cNvSpPr/>
          <p:nvPr/>
        </p:nvSpPr>
        <p:spPr>
          <a:xfrm rot="5400000">
            <a:off x="4702013" y="4236949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6B6B80-9D09-49EE-94EC-9550E8A90547}"/>
              </a:ext>
            </a:extLst>
          </p:cNvPr>
          <p:cNvSpPr txBox="1"/>
          <p:nvPr/>
        </p:nvSpPr>
        <p:spPr>
          <a:xfrm>
            <a:off x="6292149" y="2911902"/>
            <a:ext cx="55848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차량 촬영을 위한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CCTV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대신하여 사진 촬영과 위치 전송을 </a:t>
            </a:r>
            <a:r>
              <a:rPr lang="en-US" altLang="ko-KR" dirty="0">
                <a:latin typeface="+mn-ea"/>
                <a:ea typeface="+mn-ea"/>
              </a:rPr>
              <a:t>                      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담당하는 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안드로이드 어플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을 개발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전송 받은 데이터를 처리하는 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서버 프로그램</a:t>
            </a:r>
            <a:r>
              <a:rPr lang="en-US" altLang="ko-KR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(Python 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기반</a:t>
            </a:r>
            <a:r>
              <a:rPr lang="en-US" altLang="ko-KR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) 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구현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2-1.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제공받은 서버가 없어서 개인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PC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환경에서 프로그램 실행</a:t>
            </a:r>
            <a:endParaRPr lang="ko-KR" altLang="en-US" b="0" dirty="0">
              <a:effectLst/>
              <a:latin typeface="+mn-ea"/>
              <a:ea typeface="+mn-ea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2-2.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수신 받은 데이터를 저장하기 위한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DB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Firebase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사용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  <a:latin typeface="+mn-ea"/>
              <a:ea typeface="+mn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학습한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AI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활용하여 장애인 주차 표시 유무를 판단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경찰 서버로 전송을 할 수는 없으므로 해당 사진과 위치정보를         </a:t>
            </a:r>
            <a:r>
              <a:rPr lang="en-US" altLang="ko-KR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MMS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로 전송함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4-1.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국내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SMS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서비스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API(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CoolSMS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사용</a:t>
            </a:r>
            <a:endParaRPr lang="ko-KR" altLang="en-US" b="0" dirty="0">
              <a:effectLst/>
              <a:latin typeface="+mn-ea"/>
              <a:ea typeface="+mn-ea"/>
            </a:endParaRPr>
          </a:p>
          <a:p>
            <a:br>
              <a:rPr lang="ko-KR" altLang="en-US" dirty="0">
                <a:latin typeface="+mn-ea"/>
                <a:ea typeface="+mn-ea"/>
              </a:rPr>
            </a:b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7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236501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ko-KR" alt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어플에서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사진 전송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7C1D8E87-B0EE-4460-8E9A-322DA177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6" y="2676524"/>
            <a:ext cx="1693069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8E3A660C-5B56-407E-BAC2-605C750F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71" y="2676524"/>
            <a:ext cx="1693069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>
            <a:extLst>
              <a:ext uri="{FF2B5EF4-FFF2-40B4-BE49-F238E27FC236}">
                <a16:creationId xmlns:a16="http://schemas.microsoft.com/office/drawing/2014/main" id="{EB235BA1-9DD7-4212-A1A3-C4F78AC13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14" y="578636"/>
            <a:ext cx="4431116" cy="458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>
            <a:extLst>
              <a:ext uri="{FF2B5EF4-FFF2-40B4-BE49-F238E27FC236}">
                <a16:creationId xmlns:a16="http://schemas.microsoft.com/office/drawing/2014/main" id="{6A75AB5E-670C-4694-8E6E-773AA5AF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04" y="1423424"/>
            <a:ext cx="4921611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8ECCF9-E6C0-4874-9E48-9E53859F1AB7}"/>
              </a:ext>
            </a:extLst>
          </p:cNvPr>
          <p:cNvSpPr txBox="1"/>
          <p:nvPr/>
        </p:nvSpPr>
        <p:spPr>
          <a:xfrm>
            <a:off x="5437013" y="5480765"/>
            <a:ext cx="65188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→ 카메라 역할을 수행하는 스마트폰에서 사진 촬영 또는 선택하여 전송한다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→ 전송시에 해당기기의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GPS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사용하여 위치정보도 함께 전송한다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77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375566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서버에서 장애인 주차 여부 판단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7423" name="Picture 15">
            <a:extLst>
              <a:ext uri="{FF2B5EF4-FFF2-40B4-BE49-F238E27FC236}">
                <a16:creationId xmlns:a16="http://schemas.microsoft.com/office/drawing/2014/main" id="{AEAF0C6B-414A-4571-9F7C-AA48005F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81" y="2278881"/>
            <a:ext cx="6053188" cy="40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>
            <a:extLst>
              <a:ext uri="{FF2B5EF4-FFF2-40B4-BE49-F238E27FC236}">
                <a16:creationId xmlns:a16="http://schemas.microsoft.com/office/drawing/2014/main" id="{25EC7864-A2D2-4F6D-9B58-380CC4AC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86" y="2274086"/>
            <a:ext cx="2605861" cy="40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1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375566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서버에서 장애인 주차 여부 판단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159CF1C-A977-4FE2-943D-D74AC728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1" y="2877747"/>
            <a:ext cx="5231165" cy="24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>
            <a:extLst>
              <a:ext uri="{FF2B5EF4-FFF2-40B4-BE49-F238E27FC236}">
                <a16:creationId xmlns:a16="http://schemas.microsoft.com/office/drawing/2014/main" id="{D4C9EE21-862C-4C2D-99CF-BF96805E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7" y="3001573"/>
            <a:ext cx="5269293" cy="24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14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375566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서버에서 장애인 주차 여부 판단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B5D899AE-C2B7-4613-8E9E-BD5A07DF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38" y="3401743"/>
            <a:ext cx="2028826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19F11E1-4AF3-469A-8A22-5590A535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79" y="3401744"/>
            <a:ext cx="2028826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>
            <a:extLst>
              <a:ext uri="{FF2B5EF4-FFF2-40B4-BE49-F238E27FC236}">
                <a16:creationId xmlns:a16="http://schemas.microsoft.com/office/drawing/2014/main" id="{D310DC1C-8D01-473B-BDA4-D39B1D6B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1"/>
          <a:stretch/>
        </p:blipFill>
        <p:spPr bwMode="auto">
          <a:xfrm>
            <a:off x="1233732" y="2654933"/>
            <a:ext cx="5329515" cy="32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78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3755665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서버에서 장애인 주차 여부 판단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763BC75-0278-434A-AEBD-CB112A87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74" y="2372638"/>
            <a:ext cx="48595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5D899AE-C2B7-4613-8E9E-BD5A07DF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1" y="4322045"/>
            <a:ext cx="2198168" cy="21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1993A97D-A10B-4E59-9138-98A66046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82" y="4322045"/>
            <a:ext cx="2198168" cy="21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48BD12-437C-47ED-A244-3D228489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60" y="447126"/>
            <a:ext cx="2755871" cy="622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11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51F73F-84CF-4591-A96A-95398BF3B6CA}"/>
              </a:ext>
            </a:extLst>
          </p:cNvPr>
          <p:cNvSpPr/>
          <p:nvPr/>
        </p:nvSpPr>
        <p:spPr>
          <a:xfrm>
            <a:off x="6096000" y="0"/>
            <a:ext cx="6096000" cy="6924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32D44-D188-4B72-8AD4-AE1E14B65E11}"/>
              </a:ext>
            </a:extLst>
          </p:cNvPr>
          <p:cNvSpPr txBox="1"/>
          <p:nvPr/>
        </p:nvSpPr>
        <p:spPr>
          <a:xfrm>
            <a:off x="1418554" y="2233059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F99689-7C71-483D-9A8A-C261ECBCB559}"/>
              </a:ext>
            </a:extLst>
          </p:cNvPr>
          <p:cNvCxnSpPr>
            <a:cxnSpLocks/>
          </p:cNvCxnSpPr>
          <p:nvPr/>
        </p:nvCxnSpPr>
        <p:spPr>
          <a:xfrm>
            <a:off x="1418555" y="2233059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2B38BD-A142-49D6-BAC9-539D4ADA1478}"/>
              </a:ext>
            </a:extLst>
          </p:cNvPr>
          <p:cNvSpPr txBox="1"/>
          <p:nvPr/>
        </p:nvSpPr>
        <p:spPr>
          <a:xfrm>
            <a:off x="2109911" y="2201194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개요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75B53B-6475-45C0-B880-19A0BAFD0779}"/>
              </a:ext>
            </a:extLst>
          </p:cNvPr>
          <p:cNvSpPr txBox="1"/>
          <p:nvPr/>
        </p:nvSpPr>
        <p:spPr>
          <a:xfrm>
            <a:off x="1418554" y="3019473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F92661-2A04-4744-8352-E5196C24C95F}"/>
              </a:ext>
            </a:extLst>
          </p:cNvPr>
          <p:cNvCxnSpPr>
            <a:cxnSpLocks/>
          </p:cNvCxnSpPr>
          <p:nvPr/>
        </p:nvCxnSpPr>
        <p:spPr>
          <a:xfrm>
            <a:off x="1418555" y="3019473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76C6FB-E265-48DF-9FA8-7719AFF22845}"/>
              </a:ext>
            </a:extLst>
          </p:cNvPr>
          <p:cNvSpPr txBox="1"/>
          <p:nvPr/>
        </p:nvSpPr>
        <p:spPr>
          <a:xfrm>
            <a:off x="2109910" y="3022143"/>
            <a:ext cx="2770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2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E2A96-1A3C-4608-83C5-45BD00F034C0}"/>
              </a:ext>
            </a:extLst>
          </p:cNvPr>
          <p:cNvSpPr txBox="1"/>
          <p:nvPr/>
        </p:nvSpPr>
        <p:spPr>
          <a:xfrm>
            <a:off x="1418554" y="3856529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A02473-CE28-41CB-AFD5-22CA85E1F7BE}"/>
              </a:ext>
            </a:extLst>
          </p:cNvPr>
          <p:cNvCxnSpPr>
            <a:cxnSpLocks/>
          </p:cNvCxnSpPr>
          <p:nvPr/>
        </p:nvCxnSpPr>
        <p:spPr>
          <a:xfrm>
            <a:off x="1418555" y="3856529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CEF52A-0E6B-4AE4-97E0-A963C522B47D}"/>
              </a:ext>
            </a:extLst>
          </p:cNvPr>
          <p:cNvSpPr txBox="1"/>
          <p:nvPr/>
        </p:nvSpPr>
        <p:spPr>
          <a:xfrm>
            <a:off x="2123404" y="3841432"/>
            <a:ext cx="26399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테스트 프로그램 구현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D7E804-72E3-4ED8-A4FC-7E838AB4F8B8}"/>
              </a:ext>
            </a:extLst>
          </p:cNvPr>
          <p:cNvSpPr txBox="1"/>
          <p:nvPr/>
        </p:nvSpPr>
        <p:spPr>
          <a:xfrm>
            <a:off x="1418554" y="4630951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DD051D1-6C03-44D7-A566-2B2F8C98DA02}"/>
              </a:ext>
            </a:extLst>
          </p:cNvPr>
          <p:cNvCxnSpPr>
            <a:cxnSpLocks/>
          </p:cNvCxnSpPr>
          <p:nvPr/>
        </p:nvCxnSpPr>
        <p:spPr>
          <a:xfrm>
            <a:off x="1418555" y="4630951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20DF9B-E97F-4997-A14A-D3F945B22087}"/>
              </a:ext>
            </a:extLst>
          </p:cNvPr>
          <p:cNvSpPr txBox="1"/>
          <p:nvPr/>
        </p:nvSpPr>
        <p:spPr>
          <a:xfrm>
            <a:off x="2123404" y="4630951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데모 영상 시연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35D5F-04BF-49C0-9995-6E8596CABE4D}"/>
              </a:ext>
            </a:extLst>
          </p:cNvPr>
          <p:cNvSpPr txBox="1"/>
          <p:nvPr/>
        </p:nvSpPr>
        <p:spPr>
          <a:xfrm>
            <a:off x="6109493" y="3039355"/>
            <a:ext cx="6096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5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BE243E8-E8CC-417F-A3F7-F5F4BB3E2E4F}"/>
              </a:ext>
            </a:extLst>
          </p:cNvPr>
          <p:cNvCxnSpPr/>
          <p:nvPr/>
        </p:nvCxnSpPr>
        <p:spPr>
          <a:xfrm>
            <a:off x="7527851" y="2907672"/>
            <a:ext cx="32429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7CC7391-68F6-44DC-B889-D6FCF7F3A983}"/>
              </a:ext>
            </a:extLst>
          </p:cNvPr>
          <p:cNvCxnSpPr/>
          <p:nvPr/>
        </p:nvCxnSpPr>
        <p:spPr>
          <a:xfrm>
            <a:off x="7527851" y="3992193"/>
            <a:ext cx="32429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데모 영상 시연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2" name="온라인 미디어 1" title="2021 종합프로젝트1 4팀 시연영상">
            <a:hlinkClick r:id="" action="ppaction://media"/>
            <a:extLst>
              <a:ext uri="{FF2B5EF4-FFF2-40B4-BE49-F238E27FC236}">
                <a16:creationId xmlns:a16="http://schemas.microsoft.com/office/drawing/2014/main" id="{DB3172EA-6815-4184-B852-F009F25A28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75211" y="1811508"/>
            <a:ext cx="7041578" cy="3978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A8C1-E9E8-4B5D-89A3-950AF429FB0C}"/>
              </a:ext>
            </a:extLst>
          </p:cNvPr>
          <p:cNvSpPr txBox="1"/>
          <p:nvPr/>
        </p:nvSpPr>
        <p:spPr>
          <a:xfrm>
            <a:off x="62753" y="64665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https://youtu.be/TUKT63s4z3s</a:t>
            </a:r>
          </a:p>
        </p:txBody>
      </p:sp>
    </p:spTree>
    <p:extLst>
      <p:ext uri="{BB962C8B-B14F-4D97-AF65-F5344CB8AC3E}">
        <p14:creationId xmlns:p14="http://schemas.microsoft.com/office/powerpoint/2010/main" val="3211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/>
          <p:cNvPicPr preferRelativeResize="0"/>
          <p:nvPr/>
        </p:nvPicPr>
        <p:blipFill rotWithShape="1">
          <a:blip r:embed="rId3">
            <a:alphaModFix amt="20000"/>
          </a:blip>
          <a:srcRect r="13437"/>
          <a:stretch/>
        </p:blipFill>
        <p:spPr>
          <a:xfrm>
            <a:off x="0" y="-1"/>
            <a:ext cx="12192000" cy="68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45939" y="2908872"/>
            <a:ext cx="10713670" cy="13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ko-KR" altLang="en-US" sz="8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감사합니다</a:t>
            </a:r>
            <a:r>
              <a:rPr lang="en-US" altLang="ko-KR" sz="8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endParaRPr lang="ko-KR" altLang="en-US" sz="8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556771" y="4716133"/>
            <a:ext cx="3495411" cy="21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000"/>
              <a:buNone/>
            </a:pPr>
            <a:r>
              <a:rPr lang="ko-KR" sz="200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KNU</a:t>
            </a: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컴퓨터학부 4조</a:t>
            </a:r>
            <a:endParaRPr sz="200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2017113243 이건형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2017112277 정원영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2017113627 이동우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2017110675 류진호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45939" y="2336800"/>
            <a:ext cx="7066161" cy="47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종합설계프로젝트1 대학원연계 4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pic>
        <p:nvPicPr>
          <p:cNvPr id="95" name="Google Shape;95;p13" descr="왕관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7080" y="5043459"/>
            <a:ext cx="387532" cy="38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19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sz="3000" b="0" u="none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42196-F77B-4AE6-AB00-E9E8517AF02D}"/>
              </a:ext>
            </a:extLst>
          </p:cNvPr>
          <p:cNvSpPr txBox="1"/>
          <p:nvPr/>
        </p:nvSpPr>
        <p:spPr>
          <a:xfrm>
            <a:off x="1016000" y="2285792"/>
            <a:ext cx="103124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〮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현재로서는 직접적인 인력의 투입으로만 수행되고 있는 환경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ko-KR" altLang="en-US" sz="2000" dirty="0">
                <a:latin typeface="+mj-ea"/>
                <a:ea typeface="+mj-ea"/>
              </a:rPr>
              <a:t>→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인</a:t>
            </a:r>
            <a:r>
              <a:rPr lang="ko-KR" altLang="en-US" sz="2000" b="1" i="0" u="none" strike="noStrike" dirty="0">
                <a:solidFill>
                  <a:srgbClr val="FF0000"/>
                </a:solidFill>
                <a:effectLst/>
                <a:latin typeface="+mj-ea"/>
                <a:ea typeface="+mj-ea"/>
              </a:rPr>
              <a:t>력의 한계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로 인하여 장애인 차량 주차의 불편함이 가중되고 있는 실정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〮 </a:t>
            </a:r>
            <a:r>
              <a:rPr lang="ko-KR" altLang="en-US" sz="2000" dirty="0">
                <a:latin typeface="+mj-ea"/>
                <a:ea typeface="+mj-ea"/>
              </a:rPr>
              <a:t>사물인터넷</a:t>
            </a:r>
            <a:r>
              <a:rPr lang="en-US" altLang="ko-KR" sz="2000" dirty="0">
                <a:latin typeface="+mj-ea"/>
                <a:ea typeface="+mj-ea"/>
              </a:rPr>
              <a:t>(IoT)</a:t>
            </a:r>
            <a:r>
              <a:rPr lang="ko-KR" altLang="en-US" sz="2000" dirty="0">
                <a:latin typeface="+mj-ea"/>
                <a:ea typeface="+mj-ea"/>
              </a:rPr>
              <a:t>을 사용하여 단속을 하는 선례도 존재 </a:t>
            </a:r>
            <a:endParaRPr lang="en-US" altLang="ko-KR" sz="2000" dirty="0"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ko-KR" altLang="en-US" sz="2000" dirty="0">
                <a:latin typeface="+mj-ea"/>
                <a:ea typeface="+mj-ea"/>
              </a:rPr>
              <a:t>→ 비용적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공간적인 측면에서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보다 경제적인 시스템</a:t>
            </a:r>
            <a:r>
              <a:rPr lang="ko-KR" altLang="en-US" sz="2000" dirty="0">
                <a:latin typeface="+mj-ea"/>
                <a:ea typeface="+mj-ea"/>
              </a:rPr>
              <a:t> 필요</a:t>
            </a:r>
            <a:endParaRPr lang="en-US" altLang="ko-KR" sz="2000" dirty="0"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b="1" i="0" u="none" strike="noStrike" dirty="0">
                <a:solidFill>
                  <a:srgbClr val="FF0000"/>
                </a:solidFill>
                <a:effectLst/>
                <a:latin typeface="+mj-ea"/>
                <a:ea typeface="+mj-ea"/>
              </a:rPr>
              <a:t>딥러닝 기반의 장애인주차구역 감시 시스템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을 개발하여 직접적인 인력의 투입 없이        불법 주차한 차량을 감지하고 이를 단속에 활용할 수 있는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S/W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개발을 목표로 하였다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000" b="0" dirty="0">
              <a:effectLst/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9" name="그림 4" descr="ㅇㅇㅇ텍스트이(가) 표시된 사진&#10;&#10;자동 생성된 설명">
            <a:extLst>
              <a:ext uri="{FF2B5EF4-FFF2-40B4-BE49-F238E27FC236}">
                <a16:creationId xmlns:a16="http://schemas.microsoft.com/office/drawing/2014/main" id="{9ACA1CA9-E2F1-4D2D-BBF9-F81FA5330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4" t="52406" r="10895" b="7536"/>
          <a:stretch/>
        </p:blipFill>
        <p:spPr>
          <a:xfrm>
            <a:off x="8966200" y="3211512"/>
            <a:ext cx="2131662" cy="1082675"/>
          </a:xfrm>
          <a:prstGeom prst="rect">
            <a:avLst/>
          </a:prstGeom>
        </p:spPr>
      </p:pic>
      <p:sp>
        <p:nvSpPr>
          <p:cNvPr id="10" name="Google Shape;136;p16">
            <a:extLst>
              <a:ext uri="{FF2B5EF4-FFF2-40B4-BE49-F238E27FC236}">
                <a16:creationId xmlns:a16="http://schemas.microsoft.com/office/drawing/2014/main" id="{F20F9770-BFFF-4AAC-B426-3D3EFBCF5AE0}"/>
              </a:ext>
            </a:extLst>
          </p:cNvPr>
          <p:cNvSpPr txBox="1"/>
          <p:nvPr/>
        </p:nvSpPr>
        <p:spPr>
          <a:xfrm>
            <a:off x="921109" y="1671006"/>
            <a:ext cx="2193566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과제 목적 및 필요성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C8E94-CEC2-4D61-91B5-FDAF32FEAA43}"/>
              </a:ext>
            </a:extLst>
          </p:cNvPr>
          <p:cNvSpPr txBox="1"/>
          <p:nvPr/>
        </p:nvSpPr>
        <p:spPr>
          <a:xfrm>
            <a:off x="9563100" y="3095625"/>
            <a:ext cx="88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FF00"/>
                </a:highlight>
                <a:latin typeface="+mj-ea"/>
                <a:ea typeface="+mj-ea"/>
              </a:rPr>
              <a:t>IoT </a:t>
            </a:r>
            <a:r>
              <a:rPr lang="ko-KR" altLang="en-US" b="1" dirty="0">
                <a:highlight>
                  <a:srgbClr val="FFFF00"/>
                </a:highlight>
                <a:latin typeface="+mj-ea"/>
                <a:ea typeface="+mj-ea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99635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sz="3000" b="0" u="none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7" name="Google Shape;136;p16">
            <a:extLst>
              <a:ext uri="{FF2B5EF4-FFF2-40B4-BE49-F238E27FC236}">
                <a16:creationId xmlns:a16="http://schemas.microsoft.com/office/drawing/2014/main" id="{F9879B32-BFEA-4C99-A4B9-BAFC740234AF}"/>
              </a:ext>
            </a:extLst>
          </p:cNvPr>
          <p:cNvSpPr txBox="1"/>
          <p:nvPr/>
        </p:nvSpPr>
        <p:spPr>
          <a:xfrm>
            <a:off x="921109" y="1671006"/>
            <a:ext cx="1936391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System Design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927E2-3D4B-4458-97FC-E74E4A187906}"/>
              </a:ext>
            </a:extLst>
          </p:cNvPr>
          <p:cNvSpPr/>
          <p:nvPr/>
        </p:nvSpPr>
        <p:spPr>
          <a:xfrm>
            <a:off x="4114684" y="4466174"/>
            <a:ext cx="1815968" cy="181596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8C6C33-3245-4380-992C-658AF4625940}"/>
              </a:ext>
            </a:extLst>
          </p:cNvPr>
          <p:cNvSpPr txBox="1"/>
          <p:nvPr/>
        </p:nvSpPr>
        <p:spPr>
          <a:xfrm>
            <a:off x="4221722" y="5761607"/>
            <a:ext cx="159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AI</a:t>
            </a:r>
            <a:r>
              <a:rPr lang="ko-KR" altLang="en-US" sz="1100" b="1" dirty="0">
                <a:latin typeface="+mj-ea"/>
                <a:ea typeface="+mj-ea"/>
              </a:rPr>
              <a:t>를 활용하여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장애인 주차 표시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  <a:ea typeface="+mj-ea"/>
              </a:rPr>
              <a:t>판독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9EA5C8F-72A9-467B-B56F-632AD82E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24" y="4781842"/>
            <a:ext cx="1484835" cy="8799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8776034-671A-4432-81E7-E368848C4639}"/>
              </a:ext>
            </a:extLst>
          </p:cNvPr>
          <p:cNvSpPr txBox="1"/>
          <p:nvPr/>
        </p:nvSpPr>
        <p:spPr>
          <a:xfrm>
            <a:off x="4138843" y="4542193"/>
            <a:ext cx="328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③ </a:t>
            </a:r>
            <a:endParaRPr lang="ko-KR" altLang="en-US" sz="11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FE26A9-050F-4FA9-B0DC-196A025C18C3}"/>
              </a:ext>
            </a:extLst>
          </p:cNvPr>
          <p:cNvGrpSpPr/>
          <p:nvPr/>
        </p:nvGrpSpPr>
        <p:grpSpPr>
          <a:xfrm>
            <a:off x="1976401" y="4466174"/>
            <a:ext cx="1815968" cy="1815968"/>
            <a:chOff x="5738378" y="3831740"/>
            <a:chExt cx="2343150" cy="234315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8DDE263-169B-448C-93D2-C4BD72A25B25}"/>
                </a:ext>
              </a:extLst>
            </p:cNvPr>
            <p:cNvSpPr/>
            <p:nvPr/>
          </p:nvSpPr>
          <p:spPr>
            <a:xfrm>
              <a:off x="5738378" y="3831740"/>
              <a:ext cx="2343150" cy="234315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17526-BDB9-4211-8DDC-ACDB0485ECE6}"/>
                </a:ext>
              </a:extLst>
            </p:cNvPr>
            <p:cNvSpPr txBox="1"/>
            <p:nvPr/>
          </p:nvSpPr>
          <p:spPr>
            <a:xfrm>
              <a:off x="5876490" y="5503242"/>
              <a:ext cx="2055454" cy="555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경찰 서버에</a:t>
              </a:r>
              <a:endParaRPr lang="en-US" altLang="ko-KR" sz="11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판독 결과 전송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1AEEF-3081-420D-959C-96A363F0B865}"/>
                </a:ext>
              </a:extLst>
            </p:cNvPr>
            <p:cNvSpPr txBox="1"/>
            <p:nvPr/>
          </p:nvSpPr>
          <p:spPr>
            <a:xfrm>
              <a:off x="5769550" y="3929828"/>
              <a:ext cx="423427" cy="337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+mj-ea"/>
                  <a:ea typeface="+mj-ea"/>
                </a:rPr>
                <a:t>④ </a:t>
              </a:r>
              <a:endParaRPr lang="ko-KR" altLang="en-US" sz="11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52F530C-1B9A-4E53-AD67-BF730259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978" y="4143911"/>
              <a:ext cx="1390650" cy="12954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5742183-3A9A-4303-B939-1E5BFE21D875}"/>
              </a:ext>
            </a:extLst>
          </p:cNvPr>
          <p:cNvGrpSpPr/>
          <p:nvPr/>
        </p:nvGrpSpPr>
        <p:grpSpPr>
          <a:xfrm>
            <a:off x="1976401" y="2360987"/>
            <a:ext cx="1815968" cy="1815968"/>
            <a:chOff x="1976400" y="2170486"/>
            <a:chExt cx="2007989" cy="200798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2CF2866-646B-485B-BE5E-B3C72F7E4A29}"/>
                </a:ext>
              </a:extLst>
            </p:cNvPr>
            <p:cNvSpPr/>
            <p:nvPr/>
          </p:nvSpPr>
          <p:spPr>
            <a:xfrm>
              <a:off x="1976400" y="2170486"/>
              <a:ext cx="2007989" cy="200798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DC8C1B-8127-4D98-9254-5CFC5692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6906" y="2409820"/>
              <a:ext cx="1540709" cy="11183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4E5917-7974-4FAE-99D5-AD8F3A133C94}"/>
                </a:ext>
              </a:extLst>
            </p:cNvPr>
            <p:cNvSpPr txBox="1"/>
            <p:nvPr/>
          </p:nvSpPr>
          <p:spPr>
            <a:xfrm>
              <a:off x="2094757" y="3602898"/>
              <a:ext cx="1761445" cy="476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장애인 전용 주차장 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차량</a:t>
              </a:r>
              <a:r>
                <a:rPr lang="ko-KR" altLang="en-US" sz="1100" b="1" dirty="0">
                  <a:latin typeface="+mj-ea"/>
                  <a:ea typeface="+mj-ea"/>
                </a:rPr>
                <a:t>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촬영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306461-1758-47C3-8C0D-8A0353BCEF57}"/>
                </a:ext>
              </a:extLst>
            </p:cNvPr>
            <p:cNvSpPr txBox="1"/>
            <p:nvPr/>
          </p:nvSpPr>
          <p:spPr>
            <a:xfrm>
              <a:off x="2003114" y="2254544"/>
              <a:ext cx="362861" cy="289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+mj-ea"/>
                  <a:ea typeface="+mj-ea"/>
                </a:rPr>
                <a:t>① </a:t>
              </a:r>
              <a:endParaRPr lang="ko-KR" altLang="en-US" sz="11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0A937C-5452-4224-B35D-232558706B6A}"/>
              </a:ext>
            </a:extLst>
          </p:cNvPr>
          <p:cNvGrpSpPr/>
          <p:nvPr/>
        </p:nvGrpSpPr>
        <p:grpSpPr>
          <a:xfrm>
            <a:off x="4119129" y="2360987"/>
            <a:ext cx="1815968" cy="1815968"/>
            <a:chOff x="4309628" y="2170486"/>
            <a:chExt cx="2007989" cy="200798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5952AC2-F097-4AB8-941D-30606B49EF63}"/>
                </a:ext>
              </a:extLst>
            </p:cNvPr>
            <p:cNvSpPr/>
            <p:nvPr/>
          </p:nvSpPr>
          <p:spPr>
            <a:xfrm>
              <a:off x="4309628" y="2170486"/>
              <a:ext cx="2007989" cy="200798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C89E5C-DF65-401F-9134-39CD21384CC6}"/>
                </a:ext>
              </a:extLst>
            </p:cNvPr>
            <p:cNvSpPr txBox="1"/>
            <p:nvPr/>
          </p:nvSpPr>
          <p:spPr>
            <a:xfrm>
              <a:off x="4427985" y="3602898"/>
              <a:ext cx="1761445" cy="476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판독 서버에 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사진</a:t>
              </a:r>
              <a:r>
                <a:rPr lang="ko-KR" altLang="en-US" sz="1100" b="1" dirty="0">
                  <a:latin typeface="+mj-ea"/>
                  <a:ea typeface="+mj-ea"/>
                </a:rPr>
                <a:t>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전송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B54C44-8E42-43AD-8C42-B4A8EF3AF497}"/>
                </a:ext>
              </a:extLst>
            </p:cNvPr>
            <p:cNvSpPr txBox="1"/>
            <p:nvPr/>
          </p:nvSpPr>
          <p:spPr>
            <a:xfrm>
              <a:off x="4336342" y="2254544"/>
              <a:ext cx="362861" cy="289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+mj-ea"/>
                  <a:ea typeface="+mj-ea"/>
                </a:rPr>
                <a:t>② </a:t>
              </a:r>
              <a:endParaRPr lang="ko-KR" altLang="en-US" sz="1100" dirty="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5AACE2C-E0C6-4B5B-B1C1-9774AE89D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333" t="23651" r="20110"/>
            <a:stretch/>
          </p:blipFill>
          <p:spPr>
            <a:xfrm>
              <a:off x="4699203" y="2586329"/>
              <a:ext cx="1191733" cy="945385"/>
            </a:xfrm>
            <a:prstGeom prst="rect">
              <a:avLst/>
            </a:prstGeom>
          </p:spPr>
        </p:pic>
      </p:grp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BAD4E84-75E9-46DA-BD97-14052D269369}"/>
              </a:ext>
            </a:extLst>
          </p:cNvPr>
          <p:cNvSpPr/>
          <p:nvPr/>
        </p:nvSpPr>
        <p:spPr>
          <a:xfrm>
            <a:off x="3673635" y="3133725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31DCE7A-86F0-4D61-93CB-1456520ADF10}"/>
              </a:ext>
            </a:extLst>
          </p:cNvPr>
          <p:cNvSpPr/>
          <p:nvPr/>
        </p:nvSpPr>
        <p:spPr>
          <a:xfrm rot="10800000">
            <a:off x="3673635" y="5278675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F8A3D00-8FCA-43F4-B74B-DCF98D249575}"/>
              </a:ext>
            </a:extLst>
          </p:cNvPr>
          <p:cNvSpPr/>
          <p:nvPr/>
        </p:nvSpPr>
        <p:spPr>
          <a:xfrm rot="5400000">
            <a:off x="4702013" y="4236949"/>
            <a:ext cx="616641" cy="3054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E60B12-7CB5-4CA1-93A4-D787DEE9A4D0}"/>
              </a:ext>
            </a:extLst>
          </p:cNvPr>
          <p:cNvGrpSpPr/>
          <p:nvPr/>
        </p:nvGrpSpPr>
        <p:grpSpPr>
          <a:xfrm>
            <a:off x="6418798" y="2761737"/>
            <a:ext cx="4449227" cy="2914742"/>
            <a:chOff x="6228298" y="2761737"/>
            <a:chExt cx="4449227" cy="2914742"/>
          </a:xfrm>
        </p:grpSpPr>
        <p:pic>
          <p:nvPicPr>
            <p:cNvPr id="1028" name="Picture 4" descr="두문 화이트보드 150x90cm | 코스트코 코리아">
              <a:extLst>
                <a:ext uri="{FF2B5EF4-FFF2-40B4-BE49-F238E27FC236}">
                  <a16:creationId xmlns:a16="http://schemas.microsoft.com/office/drawing/2014/main" id="{6DD53BCA-10E2-4999-8544-1B3772CC7A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43" b="16709"/>
            <a:stretch/>
          </p:blipFill>
          <p:spPr bwMode="auto">
            <a:xfrm>
              <a:off x="6228298" y="2761737"/>
              <a:ext cx="4449227" cy="291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716873-EDB6-4018-946A-60997F1186B8}"/>
                </a:ext>
              </a:extLst>
            </p:cNvPr>
            <p:cNvSpPr txBox="1"/>
            <p:nvPr/>
          </p:nvSpPr>
          <p:spPr>
            <a:xfrm>
              <a:off x="6781800" y="3429639"/>
              <a:ext cx="3514725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rtl="0">
                <a:spcBef>
                  <a:spcPts val="0"/>
                </a:spcBef>
                <a:spcAft>
                  <a:spcPts val="0"/>
                </a:spcAft>
              </a:pPr>
              <a:endParaRPr lang="ko-KR" altLang="en-US" sz="1500" b="0" dirty="0">
                <a:effectLst/>
                <a:latin typeface="+mj-ea"/>
                <a:ea typeface="+mj-ea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endParaRPr lang="en-US" altLang="ko-KR" sz="1500" b="1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altLang="ko-KR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500" b="1" i="0" u="none" strike="noStrike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Yolo-v5</a:t>
              </a:r>
              <a:r>
                <a:rPr lang="ko-KR" altLang="en-US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를 활용하여 </a:t>
              </a:r>
              <a:r>
                <a:rPr lang="en-US" altLang="ko-KR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AI </a:t>
              </a:r>
              <a:r>
                <a:rPr lang="ko-KR" altLang="en-US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모델 </a:t>
              </a:r>
              <a:r>
                <a:rPr lang="ko-KR" altLang="en-US" sz="1500" b="1" i="0" u="none" strike="noStrike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학습</a:t>
              </a:r>
              <a:endParaRPr lang="en-US" altLang="ko-KR" sz="1500" b="1" i="0" u="none" strike="noStrike" dirty="0">
                <a:solidFill>
                  <a:srgbClr val="FF0000"/>
                </a:solidFill>
                <a:effectLst/>
                <a:latin typeface="+mj-ea"/>
                <a:ea typeface="+mj-ea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endParaRPr lang="ko-KR" altLang="en-US" sz="1500" b="1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학습한 </a:t>
              </a:r>
              <a:r>
                <a:rPr lang="en-US" altLang="ko-KR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AI</a:t>
              </a:r>
              <a:r>
                <a:rPr lang="ko-KR" altLang="en-US" sz="1500" b="1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로 장애인 주차 표시 </a:t>
              </a:r>
              <a:endParaRPr lang="en-US" altLang="ko-KR" sz="1500" b="1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b="1" dirty="0">
                  <a:latin typeface="+mj-ea"/>
                  <a:ea typeface="+mj-ea"/>
                </a:rPr>
                <a:t>    </a:t>
              </a:r>
              <a:r>
                <a:rPr lang="ko-KR" altLang="en-US" sz="1500" b="1" i="0" u="none" strike="noStrike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판독하는 프로그램 구현</a:t>
              </a:r>
            </a:p>
            <a:p>
              <a:br>
                <a:rPr lang="ko-KR" altLang="en-US" sz="1500" b="0" dirty="0">
                  <a:effectLst/>
                  <a:latin typeface="+mj-ea"/>
                  <a:ea typeface="+mj-ea"/>
                </a:rPr>
              </a:br>
              <a:endParaRPr lang="ko-KR" altLang="en-US" sz="1500" dirty="0">
                <a:latin typeface="+mj-ea"/>
                <a:ea typeface="+mj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24A9E4C-DEE5-471F-A135-9141BBA6C3C6}"/>
                </a:ext>
              </a:extLst>
            </p:cNvPr>
            <p:cNvSpPr txBox="1"/>
            <p:nvPr/>
          </p:nvSpPr>
          <p:spPr>
            <a:xfrm>
              <a:off x="6526245" y="3174324"/>
              <a:ext cx="3894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8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+mj-ea"/>
                  <a:ea typeface="+mj-ea"/>
                </a:rPr>
                <a:t>주요 수행 과제</a:t>
              </a:r>
              <a:endParaRPr lang="en-US" altLang="ko-KR" sz="1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7" name="Google Shape;136;p16">
            <a:extLst>
              <a:ext uri="{FF2B5EF4-FFF2-40B4-BE49-F238E27FC236}">
                <a16:creationId xmlns:a16="http://schemas.microsoft.com/office/drawing/2014/main" id="{F9879B32-BFEA-4C99-A4B9-BAFC740234AF}"/>
              </a:ext>
            </a:extLst>
          </p:cNvPr>
          <p:cNvSpPr txBox="1"/>
          <p:nvPr/>
        </p:nvSpPr>
        <p:spPr>
          <a:xfrm>
            <a:off x="921109" y="1671006"/>
            <a:ext cx="3565166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딥러닝 모델</a:t>
            </a: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YOLO)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의 학습 과정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85BE6499-BCCD-472C-81D9-95D07B7E7476}"/>
              </a:ext>
            </a:extLst>
          </p:cNvPr>
          <p:cNvGrpSpPr/>
          <p:nvPr/>
        </p:nvGrpSpPr>
        <p:grpSpPr>
          <a:xfrm>
            <a:off x="3146179" y="2381250"/>
            <a:ext cx="5899642" cy="3790950"/>
            <a:chOff x="3091958" y="2381250"/>
            <a:chExt cx="5899642" cy="37909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469138-6A24-4762-AABA-8CDC0DC1A529}"/>
                </a:ext>
              </a:extLst>
            </p:cNvPr>
            <p:cNvSpPr/>
            <p:nvPr/>
          </p:nvSpPr>
          <p:spPr>
            <a:xfrm>
              <a:off x="3964904" y="3109049"/>
              <a:ext cx="262511" cy="828982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011348-7CB0-4A37-9BDB-23836A3BAFCF}"/>
                </a:ext>
              </a:extLst>
            </p:cNvPr>
            <p:cNvSpPr/>
            <p:nvPr/>
          </p:nvSpPr>
          <p:spPr>
            <a:xfrm>
              <a:off x="3964904" y="4452074"/>
              <a:ext cx="262511" cy="828982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EFE182-E7D6-4A92-B544-B6D1D513E7F3}"/>
                </a:ext>
              </a:extLst>
            </p:cNvPr>
            <p:cNvSpPr/>
            <p:nvPr/>
          </p:nvSpPr>
          <p:spPr>
            <a:xfrm>
              <a:off x="4469728" y="3109050"/>
              <a:ext cx="1001685" cy="8289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Layer</a:t>
              </a:r>
            </a:p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변환</a:t>
              </a:r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1DE807-EDF6-4360-8C8F-531B8CC78B13}"/>
                </a:ext>
              </a:extLst>
            </p:cNvPr>
            <p:cNvSpPr/>
            <p:nvPr/>
          </p:nvSpPr>
          <p:spPr>
            <a:xfrm>
              <a:off x="4469728" y="4452075"/>
              <a:ext cx="1001685" cy="8289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Layer</a:t>
              </a:r>
            </a:p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변환</a:t>
              </a:r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E0F2100-2822-411C-A6BC-276D6BF7F17E}"/>
                </a:ext>
              </a:extLst>
            </p:cNvPr>
            <p:cNvSpPr/>
            <p:nvPr/>
          </p:nvSpPr>
          <p:spPr>
            <a:xfrm>
              <a:off x="6345690" y="3216126"/>
              <a:ext cx="874019" cy="614827"/>
            </a:xfrm>
            <a:prstGeom prst="roundRect">
              <a:avLst/>
            </a:prstGeom>
            <a:solidFill>
              <a:srgbClr val="FFC1C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예측값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3A87C62-C66D-4B6A-822B-D3A2B7A2C036}"/>
                </a:ext>
              </a:extLst>
            </p:cNvPr>
            <p:cNvSpPr/>
            <p:nvPr/>
          </p:nvSpPr>
          <p:spPr>
            <a:xfrm>
              <a:off x="7834532" y="3216126"/>
              <a:ext cx="874019" cy="614827"/>
            </a:xfrm>
            <a:prstGeom prst="roundRect">
              <a:avLst/>
            </a:prstGeom>
            <a:solidFill>
              <a:srgbClr val="FFC1C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실제값</a:t>
              </a:r>
              <a:endParaRPr lang="en-US" altLang="ko-KR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(Label)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1AECB2A-3AC7-4AB6-90BC-A393D0D69401}"/>
                </a:ext>
              </a:extLst>
            </p:cNvPr>
            <p:cNvSpPr/>
            <p:nvPr/>
          </p:nvSpPr>
          <p:spPr>
            <a:xfrm>
              <a:off x="6695214" y="4388321"/>
              <a:ext cx="1770996" cy="8289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손실 함수</a:t>
              </a:r>
              <a:endParaRPr lang="en-US" altLang="ko-KR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(Loss Function)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DDF7B65-C557-4533-9B70-A7F050D2F574}"/>
                </a:ext>
              </a:extLst>
            </p:cNvPr>
            <p:cNvSpPr/>
            <p:nvPr/>
          </p:nvSpPr>
          <p:spPr>
            <a:xfrm>
              <a:off x="5675126" y="5367092"/>
              <a:ext cx="1341127" cy="61482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Optimizer</a:t>
              </a:r>
              <a:endParaRPr lang="ko-KR" altLang="en-US" sz="13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D41F86-4F71-4866-B85C-87F87719C2E6}"/>
                </a:ext>
              </a:extLst>
            </p:cNvPr>
            <p:cNvSpPr/>
            <p:nvPr/>
          </p:nvSpPr>
          <p:spPr>
            <a:xfrm>
              <a:off x="3091958" y="2867265"/>
              <a:ext cx="5899642" cy="3304935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A0A4DEE-B1FB-4272-833F-0933E094CCEF}"/>
                </a:ext>
              </a:extLst>
            </p:cNvPr>
            <p:cNvSpPr/>
            <p:nvPr/>
          </p:nvSpPr>
          <p:spPr>
            <a:xfrm>
              <a:off x="4517354" y="2381250"/>
              <a:ext cx="906434" cy="266700"/>
            </a:xfrm>
            <a:prstGeom prst="rect">
              <a:avLst/>
            </a:prstGeom>
            <a:solidFill>
              <a:srgbClr val="FF5757"/>
            </a:solidFill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INPUT</a:t>
              </a:r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5D37E04-AB7D-480A-964F-A279ACB85491}"/>
                </a:ext>
              </a:extLst>
            </p:cNvPr>
            <p:cNvCxnSpPr>
              <a:stCxn id="11" idx="2"/>
              <a:endCxn id="48" idx="0"/>
            </p:cNvCxnSpPr>
            <p:nvPr/>
          </p:nvCxnSpPr>
          <p:spPr>
            <a:xfrm>
              <a:off x="4970571" y="2647950"/>
              <a:ext cx="0" cy="461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51CFA60-8E4D-4C1D-9C1E-E14B4CA461AF}"/>
                </a:ext>
              </a:extLst>
            </p:cNvPr>
            <p:cNvCxnSpPr>
              <a:stCxn id="52" idx="3"/>
              <a:endCxn id="6" idx="1"/>
            </p:cNvCxnSpPr>
            <p:nvPr/>
          </p:nvCxnSpPr>
          <p:spPr>
            <a:xfrm flipV="1">
              <a:off x="5471413" y="3523540"/>
              <a:ext cx="874277" cy="1343025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158C2B8-A8F7-496E-AC98-77A19EB20C78}"/>
                </a:ext>
              </a:extLst>
            </p:cNvPr>
            <p:cNvCxnSpPr>
              <a:stCxn id="6" idx="2"/>
              <a:endCxn id="8" idx="1"/>
            </p:cNvCxnSpPr>
            <p:nvPr/>
          </p:nvCxnSpPr>
          <p:spPr>
            <a:xfrm>
              <a:off x="6782700" y="3830953"/>
              <a:ext cx="171870" cy="6787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9D800F8-1C81-4F93-A6FA-600B24C512B4}"/>
                </a:ext>
              </a:extLst>
            </p:cNvPr>
            <p:cNvCxnSpPr>
              <a:stCxn id="55" idx="2"/>
              <a:endCxn id="8" idx="7"/>
            </p:cNvCxnSpPr>
            <p:nvPr/>
          </p:nvCxnSpPr>
          <p:spPr>
            <a:xfrm flipH="1">
              <a:off x="8206854" y="3830953"/>
              <a:ext cx="64688" cy="6787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78C3C1A-F5A1-445D-895F-70F82E120988}"/>
                </a:ext>
              </a:extLst>
            </p:cNvPr>
            <p:cNvCxnSpPr>
              <a:stCxn id="8" idx="4"/>
              <a:endCxn id="56" idx="6"/>
            </p:cNvCxnSpPr>
            <p:nvPr/>
          </p:nvCxnSpPr>
          <p:spPr>
            <a:xfrm rot="5400000">
              <a:off x="7069881" y="5163674"/>
              <a:ext cx="457205" cy="56445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7738E27-7182-419A-822A-5A21C4A97BD9}"/>
                </a:ext>
              </a:extLst>
            </p:cNvPr>
            <p:cNvCxnSpPr>
              <a:cxnSpLocks/>
            </p:cNvCxnSpPr>
            <p:nvPr/>
          </p:nvCxnSpPr>
          <p:spPr>
            <a:xfrm>
              <a:off x="4970571" y="3939787"/>
              <a:ext cx="0" cy="1981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7B93B02-A8B1-43EE-9FF2-872D767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970571" y="4265587"/>
              <a:ext cx="0" cy="1981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3884CB-C942-461A-A985-AF9779F01690}"/>
                </a:ext>
              </a:extLst>
            </p:cNvPr>
            <p:cNvSpPr txBox="1"/>
            <p:nvPr/>
          </p:nvSpPr>
          <p:spPr>
            <a:xfrm>
              <a:off x="4795340" y="3997398"/>
              <a:ext cx="488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6397264-5D95-44AC-B166-BE0CA6C69886}"/>
                </a:ext>
              </a:extLst>
            </p:cNvPr>
            <p:cNvCxnSpPr>
              <a:cxnSpLocks/>
              <a:stCxn id="5" idx="3"/>
              <a:endCxn id="48" idx="1"/>
            </p:cNvCxnSpPr>
            <p:nvPr/>
          </p:nvCxnSpPr>
          <p:spPr>
            <a:xfrm>
              <a:off x="4227415" y="3523540"/>
              <a:ext cx="2423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CC9E921-6C90-41DC-BB31-C40818EA24A3}"/>
                </a:ext>
              </a:extLst>
            </p:cNvPr>
            <p:cNvCxnSpPr>
              <a:cxnSpLocks/>
              <a:stCxn id="46" idx="3"/>
              <a:endCxn id="52" idx="1"/>
            </p:cNvCxnSpPr>
            <p:nvPr/>
          </p:nvCxnSpPr>
          <p:spPr>
            <a:xfrm>
              <a:off x="4227415" y="4866565"/>
              <a:ext cx="2423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652ABB0-A554-4696-938B-9571A43993F2}"/>
                </a:ext>
              </a:extLst>
            </p:cNvPr>
            <p:cNvCxnSpPr>
              <a:stCxn id="56" idx="2"/>
              <a:endCxn id="5" idx="1"/>
            </p:cNvCxnSpPr>
            <p:nvPr/>
          </p:nvCxnSpPr>
          <p:spPr>
            <a:xfrm rot="10800000">
              <a:off x="3964904" y="3523540"/>
              <a:ext cx="1710222" cy="2150966"/>
            </a:xfrm>
            <a:prstGeom prst="bentConnector3">
              <a:avLst>
                <a:gd name="adj1" fmla="val 12227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E38E3899-253B-4ADC-96CA-90580E5B4BD3}"/>
                </a:ext>
              </a:extLst>
            </p:cNvPr>
            <p:cNvSpPr txBox="1"/>
            <p:nvPr/>
          </p:nvSpPr>
          <p:spPr>
            <a:xfrm>
              <a:off x="3180460" y="3883098"/>
              <a:ext cx="384721" cy="15271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3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 업데이트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74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9297863" y="3460712"/>
            <a:ext cx="1696158" cy="2371003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97979" y="3429000"/>
            <a:ext cx="3396689" cy="23407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2" name="Google Shape;142;p16"/>
          <p:cNvSpPr txBox="1"/>
          <p:nvPr/>
        </p:nvSpPr>
        <p:spPr>
          <a:xfrm>
            <a:off x="921098" y="2424436"/>
            <a:ext cx="105417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- </a:t>
            </a: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</a:rPr>
              <a:t>안드로이드 기본 카메라 어플 사용</a:t>
            </a:r>
            <a:endParaRPr sz="20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</a:rPr>
              <a:t>- 4032 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X</a:t>
            </a: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</a:rPr>
              <a:t> 3024 </a:t>
            </a:r>
            <a:r>
              <a:rPr lang="ko-KR" sz="2000" dirty="0" err="1">
                <a:solidFill>
                  <a:schemeClr val="dk1"/>
                </a:solidFill>
                <a:latin typeface="+mn-ea"/>
                <a:ea typeface="+mn-ea"/>
              </a:rPr>
              <a:t>Size</a:t>
            </a: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</a:rPr>
              <a:t>총 </a:t>
            </a:r>
            <a:r>
              <a:rPr lang="ko-KR" sz="2000" dirty="0">
                <a:solidFill>
                  <a:schemeClr val="dk1"/>
                </a:solidFill>
                <a:latin typeface="+mn-ea"/>
                <a:ea typeface="+mn-ea"/>
              </a:rPr>
              <a:t>731장 확보</a:t>
            </a:r>
            <a:endParaRPr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1223" y="3608116"/>
            <a:ext cx="1030117" cy="96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5">
            <a:alphaModFix/>
          </a:blip>
          <a:srcRect l="11276" t="10858" r="7243" b="9536"/>
          <a:stretch/>
        </p:blipFill>
        <p:spPr>
          <a:xfrm>
            <a:off x="9631222" y="4677873"/>
            <a:ext cx="1030118" cy="97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921" y="3429000"/>
            <a:ext cx="3396689" cy="24027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FE34E7-5B09-4326-8C4E-61CD213B3BEF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22DAC-290C-4828-B9BC-59E59C941BD3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704BA-4BDA-411D-A559-39AD2C3EA2B5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BB727-FB80-4BF4-BEDB-C278BC6754B0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6DA5A-B331-427D-A8B9-594FF8761063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10E98-B37B-4B83-80ED-1E90B185832F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Google Shape;136;p16">
            <a:extLst>
              <a:ext uri="{FF2B5EF4-FFF2-40B4-BE49-F238E27FC236}">
                <a16:creationId xmlns:a16="http://schemas.microsoft.com/office/drawing/2014/main" id="{C1086C8A-C6B4-42D0-B3CF-07271E88C0A2}"/>
              </a:ext>
            </a:extLst>
          </p:cNvPr>
          <p:cNvSpPr txBox="1"/>
          <p:nvPr/>
        </p:nvSpPr>
        <p:spPr>
          <a:xfrm>
            <a:off x="921110" y="1671006"/>
            <a:ext cx="4593866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장애인주차표시가 부착된 차량 사진 수집</a:t>
            </a:r>
            <a:endParaRPr lang="ko-KR" altLang="en-US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/>
        </p:nvSpPr>
        <p:spPr>
          <a:xfrm>
            <a:off x="758032" y="1067990"/>
            <a:ext cx="466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98502" y="1038938"/>
            <a:ext cx="50100" cy="455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2978"/>
          <a:stretch/>
        </p:blipFill>
        <p:spPr>
          <a:xfrm>
            <a:off x="3015719" y="3177198"/>
            <a:ext cx="6160562" cy="2843338"/>
          </a:xfrm>
          <a:prstGeom prst="rect">
            <a:avLst/>
          </a:prstGeom>
          <a:noFill/>
          <a:ln cap="flat" cmpd="sng">
            <a:solidFill>
              <a:schemeClr val="bg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58" name="Google Shape;158;p17"/>
          <p:cNvSpPr txBox="1"/>
          <p:nvPr/>
        </p:nvSpPr>
        <p:spPr>
          <a:xfrm>
            <a:off x="921098" y="2424436"/>
            <a:ext cx="10541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sz="1800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ea typeface="+mn-ea"/>
              </a:rPr>
              <a:t>장애인주차표시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ea typeface="+mn-ea"/>
              </a:rPr>
              <a:t>아파트 표지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로 클래스를 나눠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Labeling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800" b="0" dirty="0">
              <a:effectLst/>
              <a:latin typeface="+mn-ea"/>
              <a:ea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장애인주차표시 “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dp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altLang="ko-KR" sz="1800" b="0" i="0" u="none" strike="noStrike" dirty="0">
                <a:solidFill>
                  <a:srgbClr val="999999"/>
                </a:solidFill>
                <a:effectLst/>
                <a:latin typeface="+mn-ea"/>
                <a:ea typeface="+mn-ea"/>
              </a:rPr>
              <a:t>(</a:t>
            </a:r>
            <a:r>
              <a:rPr lang="en-US" altLang="ko-KR" sz="1800" b="0" i="0" u="none" strike="noStrike" dirty="0" err="1">
                <a:solidFill>
                  <a:srgbClr val="999999"/>
                </a:solidFill>
                <a:effectLst/>
                <a:latin typeface="+mn-ea"/>
                <a:ea typeface="+mn-ea"/>
              </a:rPr>
              <a:t>disabled_parking</a:t>
            </a:r>
            <a:r>
              <a:rPr lang="en-US" altLang="ko-KR" sz="1800" b="0" i="0" u="none" strike="noStrike" dirty="0">
                <a:solidFill>
                  <a:srgbClr val="999999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label,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아파트 표지 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ap”</a:t>
            </a:r>
            <a:r>
              <a:rPr lang="en-US" altLang="ko-KR" sz="1800" b="0" i="0" u="none" strike="noStrike" dirty="0">
                <a:solidFill>
                  <a:srgbClr val="999999"/>
                </a:solidFill>
                <a:effectLst/>
                <a:latin typeface="+mn-ea"/>
                <a:ea typeface="+mn-ea"/>
              </a:rPr>
              <a:t>(</a:t>
            </a:r>
            <a:r>
              <a:rPr lang="en-US" altLang="ko-KR" sz="1800" b="0" i="0" u="none" strike="noStrike" dirty="0" err="1">
                <a:solidFill>
                  <a:srgbClr val="999999"/>
                </a:solidFill>
                <a:effectLst/>
                <a:latin typeface="+mn-ea"/>
                <a:ea typeface="+mn-ea"/>
              </a:rPr>
              <a:t>apart_parking</a:t>
            </a:r>
            <a:r>
              <a:rPr lang="en-US" altLang="ko-KR" sz="1800" b="0" i="0" u="none" strike="noStrike" dirty="0">
                <a:solidFill>
                  <a:srgbClr val="999999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label]</a:t>
            </a:r>
            <a:endParaRPr lang="ko-KR" altLang="en-US" sz="1800" b="0" dirty="0">
              <a:effectLst/>
              <a:latin typeface="+mn-ea"/>
              <a:ea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48A820-821D-4E71-ACD4-AA8D55E2BF38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50F022-B5EC-40D4-87FE-36E00D554F1E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570E50-9DE0-44CC-BE7E-82D7FC02D5C6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89BEB5-1A31-4CBC-930E-3FED5AB3120C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4D451-BABB-4E2F-B5EE-94D1014B3998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6A5E9F-8A4B-448A-AF94-B0F7F62B28C5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Google Shape;136;p16">
            <a:extLst>
              <a:ext uri="{FF2B5EF4-FFF2-40B4-BE49-F238E27FC236}">
                <a16:creationId xmlns:a16="http://schemas.microsoft.com/office/drawing/2014/main" id="{74F113EE-FFFE-45FC-A06B-9ADF5660202D}"/>
              </a:ext>
            </a:extLst>
          </p:cNvPr>
          <p:cNvSpPr txBox="1"/>
          <p:nvPr/>
        </p:nvSpPr>
        <p:spPr>
          <a:xfrm>
            <a:off x="921110" y="1671006"/>
            <a:ext cx="2170922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</a:p>
        </p:txBody>
      </p:sp>
      <p:sp>
        <p:nvSpPr>
          <p:cNvPr id="16" name="Google Shape;170;p18">
            <a:extLst>
              <a:ext uri="{FF2B5EF4-FFF2-40B4-BE49-F238E27FC236}">
                <a16:creationId xmlns:a16="http://schemas.microsoft.com/office/drawing/2014/main" id="{1F29F364-B3B7-4E2B-9FE2-F033C812BD8C}"/>
              </a:ext>
            </a:extLst>
          </p:cNvPr>
          <p:cNvSpPr txBox="1"/>
          <p:nvPr/>
        </p:nvSpPr>
        <p:spPr>
          <a:xfrm>
            <a:off x="99344" y="6410174"/>
            <a:ext cx="5433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[출처]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Labeling tool,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https://github.com/tzutalin/labelImg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99344" y="6410174"/>
            <a:ext cx="5433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[출처] </a:t>
            </a:r>
            <a:r>
              <a:rPr 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Roboflow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u="sng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https://roboflow.com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41" y="2522249"/>
            <a:ext cx="4504776" cy="3394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6010184" y="2475243"/>
            <a:ext cx="5459766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-  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두 개의 데이터 셋을 생성</a:t>
            </a:r>
            <a:endParaRPr lang="en-US" altLang="ko-KR" dirty="0">
              <a:latin typeface="+mn-ea"/>
              <a:ea typeface="+mn-ea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dirty="0">
                <a:latin typeface="+mn-ea"/>
                <a:ea typeface="+mn-ea"/>
              </a:rPr>
              <a:t>     C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ase 1 :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클래스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1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장애인주차표시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    Case 2 :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클래스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2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장애인주차표시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아파트주차표시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)  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+mn-ea"/>
              <a:ea typeface="+mn-ea"/>
              <a:sym typeface="Malgun Gothic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labeling</a:t>
            </a:r>
            <a:r>
              <a:rPr lang="ko-KR" altLang="en-US" dirty="0">
                <a:latin typeface="+mn-ea"/>
                <a:ea typeface="+mn-ea"/>
                <a:cs typeface="Malgun Gothic"/>
                <a:sym typeface="Malgun Gothic"/>
              </a:rPr>
              <a:t>한 여러 </a:t>
            </a: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class</a:t>
            </a:r>
            <a:r>
              <a:rPr lang="ko-KR" altLang="en-US" dirty="0">
                <a:latin typeface="+mn-ea"/>
                <a:ea typeface="+mn-ea"/>
                <a:cs typeface="Malgun Gothic"/>
                <a:sym typeface="Malgun Gothic"/>
              </a:rPr>
              <a:t>중에서 학습하고자 하는 </a:t>
            </a: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class</a:t>
            </a:r>
            <a:r>
              <a:rPr lang="ko-KR" altLang="en-US" dirty="0">
                <a:latin typeface="+mn-ea"/>
                <a:ea typeface="+mn-ea"/>
                <a:cs typeface="Malgun Gothic"/>
                <a:sym typeface="Malgun Gothic"/>
              </a:rPr>
              <a:t> 선택 가능</a:t>
            </a:r>
            <a:endParaRPr lang="en-US" altLang="ko-KR" dirty="0">
              <a:latin typeface="+mn-ea"/>
              <a:ea typeface="+mn-ea"/>
              <a:cs typeface="Malgun Gothic"/>
              <a:sym typeface="Malgun Gothic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416 X</a:t>
            </a:r>
            <a:r>
              <a:rPr lang="ko-KR" altLang="en-US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416 </a:t>
            </a:r>
            <a:r>
              <a:rPr lang="en-US" altLang="ko-KR" dirty="0" err="1">
                <a:latin typeface="+mn-ea"/>
                <a:ea typeface="+mn-ea"/>
                <a:cs typeface="Malgun Gothic"/>
                <a:sym typeface="Malgun Gothic"/>
              </a:rPr>
              <a:t>Img</a:t>
            </a:r>
            <a:r>
              <a:rPr lang="ko-KR" altLang="en-US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size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dirty="0" err="1">
                <a:latin typeface="+mn-ea"/>
                <a:ea typeface="+mn-ea"/>
                <a:cs typeface="Malgun Gothic"/>
                <a:sym typeface="Malgun Gothic"/>
              </a:rPr>
              <a:t>Rotation</a:t>
            </a:r>
            <a:r>
              <a:rPr lang="ko-KR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±</a:t>
            </a:r>
            <a:r>
              <a:rPr lang="ko-KR" dirty="0">
                <a:latin typeface="+mn-ea"/>
                <a:ea typeface="+mn-ea"/>
                <a:cs typeface="Malgun Gothic"/>
                <a:sym typeface="Malgun Gothic"/>
              </a:rPr>
              <a:t>15º, </a:t>
            </a:r>
            <a:r>
              <a:rPr lang="ko-KR" dirty="0" err="1">
                <a:latin typeface="+mn-ea"/>
                <a:ea typeface="+mn-ea"/>
                <a:cs typeface="Malgun Gothic"/>
                <a:sym typeface="Malgun Gothic"/>
              </a:rPr>
              <a:t>Horizontal</a:t>
            </a:r>
            <a:r>
              <a:rPr lang="ko-KR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dirty="0" err="1">
                <a:latin typeface="+mn-ea"/>
                <a:ea typeface="+mn-ea"/>
                <a:cs typeface="Malgun Gothic"/>
                <a:sym typeface="Malgun Gothic"/>
              </a:rPr>
              <a:t>Shear</a:t>
            </a:r>
            <a:r>
              <a:rPr lang="en-US" altLang="ko-KR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±</a:t>
            </a:r>
            <a:r>
              <a:rPr lang="ko-KR" dirty="0">
                <a:latin typeface="+mn-ea"/>
                <a:ea typeface="+mn-ea"/>
                <a:cs typeface="Malgun Gothic"/>
                <a:sym typeface="Malgun Gothic"/>
              </a:rPr>
              <a:t>10</a:t>
            </a:r>
            <a:r>
              <a:rPr lang="ko-KR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º</a:t>
            </a:r>
            <a:endParaRPr lang="en-US" altLang="ko-KR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Augmentation한</a:t>
            </a:r>
            <a:r>
              <a:rPr lang="ko-KR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결과, 총 1239장</a:t>
            </a:r>
            <a:endParaRPr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r="7944" b="12961"/>
          <a:stretch/>
        </p:blipFill>
        <p:spPr>
          <a:xfrm>
            <a:off x="6224437" y="4756845"/>
            <a:ext cx="5147858" cy="113204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5A02CA4-9CA6-4101-9CEE-B66B7606DD52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86F05C-4B8E-45FB-A297-3971750C4467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1A9CB1-880B-4AC5-85FD-F188CE6D0811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C84435-7A76-4459-B52F-614B52705EAB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68EA6-FF1A-43C4-B996-9A5279A64692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758271-1B13-4668-A8F9-109F82EE54EF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Google Shape;136;p16">
            <a:extLst>
              <a:ext uri="{FF2B5EF4-FFF2-40B4-BE49-F238E27FC236}">
                <a16:creationId xmlns:a16="http://schemas.microsoft.com/office/drawing/2014/main" id="{4C34637F-4B59-422E-B50B-EF4D636071DE}"/>
              </a:ext>
            </a:extLst>
          </p:cNvPr>
          <p:cNvSpPr txBox="1"/>
          <p:nvPr/>
        </p:nvSpPr>
        <p:spPr>
          <a:xfrm>
            <a:off x="921110" y="1671006"/>
            <a:ext cx="2193566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Preprocessing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AI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학습 모델 형성 과정</a:t>
            </a:r>
            <a:endParaRPr lang="en-US" altLang="ko-KR" sz="30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6172202" y="2377185"/>
            <a:ext cx="5400673" cy="35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모델을 학습하며 가중치(</a:t>
            </a:r>
            <a:r>
              <a:rPr lang="ko-KR" sz="1200" dirty="0" err="1">
                <a:latin typeface="+mn-ea"/>
                <a:ea typeface="+mn-ea"/>
                <a:cs typeface="Malgun Gothic"/>
                <a:sym typeface="Malgun Gothic"/>
              </a:rPr>
              <a:t>Weight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 및 </a:t>
            </a:r>
            <a:r>
              <a:rPr lang="ko-KR" sz="1200" dirty="0" err="1">
                <a:latin typeface="+mn-ea"/>
                <a:ea typeface="+mn-ea"/>
                <a:cs typeface="Malgun Gothic"/>
                <a:sym typeface="Malgun Gothic"/>
              </a:rPr>
              <a:t>Bias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)</a:t>
            </a:r>
            <a:r>
              <a:rPr lang="ko-KR" sz="1200" dirty="0" err="1">
                <a:latin typeface="+mn-ea"/>
                <a:ea typeface="+mn-ea"/>
                <a:cs typeface="Malgun Gothic"/>
                <a:sym typeface="Malgun Gothic"/>
              </a:rPr>
              <a:t>를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 계산</a:t>
            </a: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시간 대비 높은 인식률을 도출하는 환경 변수</a:t>
            </a:r>
            <a:r>
              <a:rPr lang="en-US" altLang="ko-KR" sz="1200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값을 찾음</a:t>
            </a: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sz="1200" dirty="0" err="1">
                <a:latin typeface="+mn-ea"/>
                <a:ea typeface="+mn-ea"/>
                <a:cs typeface="Malgun Gothic"/>
                <a:sym typeface="Malgun Gothic"/>
              </a:rPr>
              <a:t>batch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 : </a:t>
            </a:r>
            <a:r>
              <a:rPr lang="ko-KR" sz="12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</a:rPr>
              <a:t>모델의 가중치를 한번 업데이트</a:t>
            </a:r>
            <a:r>
              <a:rPr lang="en-US" altLang="ko-KR" sz="12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</a:rPr>
              <a:t> </a:t>
            </a:r>
            <a:r>
              <a:rPr lang="ko-KR" sz="12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</a:rPr>
              <a:t>시킬 때 사용되는 샘플들의 </a:t>
            </a:r>
            <a:r>
              <a:rPr lang="ko-KR" sz="1200" dirty="0" err="1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</a:rPr>
              <a:t>묶</a:t>
            </a:r>
            <a:r>
              <a:rPr lang="en-US" altLang="ko-KR" sz="1200" dirty="0"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+mn-ea"/>
                <a:ea typeface="+mn-ea"/>
                <a:cs typeface="Malgun Gothic"/>
                <a:sym typeface="Malgun Gothic"/>
              </a:rPr>
              <a:t>epoch</a:t>
            </a:r>
            <a:r>
              <a:rPr lang="ko-KR" sz="1200" dirty="0">
                <a:latin typeface="+mn-ea"/>
                <a:ea typeface="+mn-ea"/>
                <a:cs typeface="Malgun Gothic"/>
                <a:sym typeface="Malgun Gothic"/>
              </a:rPr>
              <a:t> : 학습의 횟수</a:t>
            </a: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200" b="1" dirty="0">
                <a:latin typeface="+mn-ea"/>
                <a:ea typeface="+mn-ea"/>
                <a:cs typeface="Malgun Gothic"/>
                <a:sym typeface="Malgun Gothic"/>
              </a:rPr>
              <a:t>배치 사이즈가 너무 클 때 </a:t>
            </a:r>
            <a:endParaRPr lang="en-US" altLang="ko-KR" sz="1200" b="1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>
              <a:buSzPts val="1400"/>
            </a:pPr>
            <a:r>
              <a:rPr lang="ko-KR" altLang="en-US" sz="1200" dirty="0">
                <a:latin typeface="+mn-ea"/>
              </a:rPr>
              <a:t>→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한번에 처리해야 할 양이 그만큼 많기 때문에 학습 속도가 느려진다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139700">
              <a:buSzPts val="1400"/>
            </a:pPr>
            <a:r>
              <a:rPr lang="ko-KR" altLang="en-US" sz="1200" b="1" dirty="0">
                <a:latin typeface="+mn-ea"/>
              </a:rPr>
              <a:t>배치 사이즈가 너무 작을 때</a:t>
            </a:r>
            <a:endParaRPr lang="en-US" altLang="ko-KR" sz="1200" b="1" dirty="0">
              <a:latin typeface="+mn-ea"/>
            </a:endParaRPr>
          </a:p>
          <a:p>
            <a:pPr marL="139700">
              <a:buSzPts val="1400"/>
            </a:pPr>
            <a:r>
              <a:rPr lang="ko-KR" altLang="en-US" sz="1200" dirty="0">
                <a:latin typeface="+mn-ea"/>
              </a:rPr>
              <a:t>→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너무 적은 샘플을 참조해서 가중치가 자주 업데이트되기 때문에 비교적 불안정하게 훈련됨</a:t>
            </a:r>
            <a:endParaRPr lang="en-US" altLang="ko-KR" sz="1200" dirty="0">
              <a:latin typeface="+mn-ea"/>
            </a:endParaRPr>
          </a:p>
          <a:p>
            <a:pPr marL="139700">
              <a:buSzPts val="1400"/>
            </a:pPr>
            <a:endParaRPr lang="en-US" altLang="ko-KR" sz="1200" dirty="0">
              <a:latin typeface="+mn-ea"/>
            </a:endParaRPr>
          </a:p>
          <a:p>
            <a:pPr marL="139700">
              <a:buSzPts val="1400"/>
            </a:pPr>
            <a:r>
              <a:rPr lang="ko-KR" altLang="en-US" sz="1200" dirty="0">
                <a:latin typeface="+mn-ea"/>
              </a:rPr>
              <a:t>∴ 배치 사이즈를 바꿔가면서 언제 모델이 가장 효율적으로 훈련되는지를 살펴볼 필요가 있다</a:t>
            </a:r>
            <a:r>
              <a:rPr lang="en-US" altLang="ko-KR" sz="1200" dirty="0">
                <a:latin typeface="+mn-ea"/>
              </a:rPr>
              <a:t>. </a:t>
            </a:r>
            <a:endParaRPr lang="en-US" altLang="ko-KR" sz="1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sz="1200" dirty="0">
              <a:highlight>
                <a:srgbClr val="FFFF00"/>
              </a:highlight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ko-KR" sz="1300" b="1" dirty="0">
              <a:solidFill>
                <a:schemeClr val="tx1"/>
              </a:solidFill>
              <a:highlight>
                <a:srgbClr val="FFFF00"/>
              </a:highlight>
              <a:latin typeface="+mn-ea"/>
              <a:ea typeface="+mn-ea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  <a:cs typeface="Malgun Gothic"/>
                <a:sym typeface="Malgun Gothic"/>
              </a:rPr>
              <a:t>→ </a:t>
            </a:r>
            <a:r>
              <a:rPr lang="ko-KR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  <a:cs typeface="Malgun Gothic"/>
                <a:sym typeface="Malgun Gothic"/>
              </a:rPr>
              <a:t>batch</a:t>
            </a:r>
            <a:r>
              <a:rPr lang="ko-KR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  <a:cs typeface="Malgun Gothic"/>
                <a:sym typeface="Malgun Gothic"/>
              </a:rPr>
              <a:t> = 16, </a:t>
            </a:r>
            <a:r>
              <a:rPr lang="ko-KR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  <a:cs typeface="Malgun Gothic"/>
                <a:sym typeface="Malgun Gothic"/>
              </a:rPr>
              <a:t>epoch</a:t>
            </a:r>
            <a:r>
              <a:rPr lang="ko-KR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  <a:cs typeface="Malgun Gothic"/>
                <a:sym typeface="Malgun Gothic"/>
              </a:rPr>
              <a:t> = 250</a:t>
            </a:r>
            <a:endParaRPr b="1" dirty="0">
              <a:solidFill>
                <a:schemeClr val="tx1"/>
              </a:solidFill>
              <a:highlight>
                <a:srgbClr val="FFFF00"/>
              </a:highlight>
              <a:latin typeface="+mn-ea"/>
              <a:ea typeface="+mn-ea"/>
              <a:cs typeface="Malgun Gothic"/>
              <a:sym typeface="Malgun Gothic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57C5C-156E-433E-997F-87071CBDC54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30D6DA-5453-40B2-981A-729979B8B5FA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95987-6AC5-4B94-BEAC-D677945FEC90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91644-2D10-4CED-AC3A-AB9980BD25C2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986E5-2693-496D-B008-CCCD56FC97B4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D5E1-56FC-4F1A-99A5-29A8F8D469CC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136;p16">
            <a:extLst>
              <a:ext uri="{FF2B5EF4-FFF2-40B4-BE49-F238E27FC236}">
                <a16:creationId xmlns:a16="http://schemas.microsoft.com/office/drawing/2014/main" id="{B59D4139-34BC-4638-B384-17895D89CF47}"/>
              </a:ext>
            </a:extLst>
          </p:cNvPr>
          <p:cNvSpPr txBox="1"/>
          <p:nvPr/>
        </p:nvSpPr>
        <p:spPr>
          <a:xfrm>
            <a:off x="921110" y="1671006"/>
            <a:ext cx="210784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Data Learning</a:t>
            </a:r>
            <a:endParaRPr lang="en-US" altLang="ko-KR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F7764F-36A8-46CA-989D-A2B4088EF4E9}"/>
              </a:ext>
            </a:extLst>
          </p:cNvPr>
          <p:cNvGrpSpPr/>
          <p:nvPr/>
        </p:nvGrpSpPr>
        <p:grpSpPr>
          <a:xfrm>
            <a:off x="1101234" y="2771774"/>
            <a:ext cx="4918566" cy="3133725"/>
            <a:chOff x="1101234" y="2771774"/>
            <a:chExt cx="4918566" cy="31337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7E92E3-06D5-444B-996C-79527104A6DB}"/>
                </a:ext>
              </a:extLst>
            </p:cNvPr>
            <p:cNvSpPr/>
            <p:nvPr/>
          </p:nvSpPr>
          <p:spPr>
            <a:xfrm>
              <a:off x="1822839" y="3373397"/>
              <a:ext cx="217000" cy="685264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7A2274-D4E2-4358-A9C0-B1381B9D0911}"/>
                </a:ext>
              </a:extLst>
            </p:cNvPr>
            <p:cNvSpPr/>
            <p:nvPr/>
          </p:nvSpPr>
          <p:spPr>
            <a:xfrm>
              <a:off x="1822839" y="4483586"/>
              <a:ext cx="217000" cy="685264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711533-DBBA-4CD6-B739-4389B44A6C25}"/>
                </a:ext>
              </a:extLst>
            </p:cNvPr>
            <p:cNvSpPr/>
            <p:nvPr/>
          </p:nvSpPr>
          <p:spPr>
            <a:xfrm>
              <a:off x="2240143" y="3373398"/>
              <a:ext cx="828026" cy="6852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Layer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변환</a:t>
              </a:r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588F7CF-ED08-4AC1-8609-8F16BBCDF01E}"/>
                </a:ext>
              </a:extLst>
            </p:cNvPr>
            <p:cNvSpPr/>
            <p:nvPr/>
          </p:nvSpPr>
          <p:spPr>
            <a:xfrm>
              <a:off x="2240143" y="4483587"/>
              <a:ext cx="828026" cy="6852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Layer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변환</a:t>
              </a:r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104BCF-F31D-48A1-B70B-A7800A6E825C}"/>
                </a:ext>
              </a:extLst>
            </p:cNvPr>
            <p:cNvSpPr/>
            <p:nvPr/>
          </p:nvSpPr>
          <p:spPr>
            <a:xfrm>
              <a:off x="3790875" y="3461910"/>
              <a:ext cx="722493" cy="508236"/>
            </a:xfrm>
            <a:prstGeom prst="roundRect">
              <a:avLst/>
            </a:prstGeom>
            <a:solidFill>
              <a:srgbClr val="FFC1C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예측값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1B942-1C41-4D97-B535-C26B7DBA0B55}"/>
                </a:ext>
              </a:extLst>
            </p:cNvPr>
            <p:cNvSpPr/>
            <p:nvPr/>
          </p:nvSpPr>
          <p:spPr>
            <a:xfrm>
              <a:off x="5021601" y="3461910"/>
              <a:ext cx="722493" cy="508236"/>
            </a:xfrm>
            <a:prstGeom prst="roundRect">
              <a:avLst/>
            </a:prstGeom>
            <a:solidFill>
              <a:srgbClr val="FFC1C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실제값</a:t>
              </a:r>
              <a:endParaRPr lang="en-US" altLang="ko-KR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(Label)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D593344-58FA-4120-90FC-4BB8F5CE98E8}"/>
                </a:ext>
              </a:extLst>
            </p:cNvPr>
            <p:cNvSpPr/>
            <p:nvPr/>
          </p:nvSpPr>
          <p:spPr>
            <a:xfrm>
              <a:off x="4079803" y="4430885"/>
              <a:ext cx="1463964" cy="68526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손실 함수</a:t>
              </a:r>
              <a:endParaRPr lang="en-US" altLang="ko-KR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(Loss Function)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518D203-6E8F-4E8D-9F2A-1EE863DF852E}"/>
                </a:ext>
              </a:extLst>
            </p:cNvPr>
            <p:cNvSpPr/>
            <p:nvPr/>
          </p:nvSpPr>
          <p:spPr>
            <a:xfrm>
              <a:off x="3236565" y="5239970"/>
              <a:ext cx="1108620" cy="5082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Optimizer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997F2E-C1DE-4B92-9DEC-25D33BE5F441}"/>
                </a:ext>
              </a:extLst>
            </p:cNvPr>
            <p:cNvSpPr/>
            <p:nvPr/>
          </p:nvSpPr>
          <p:spPr>
            <a:xfrm>
              <a:off x="1101234" y="3173530"/>
              <a:ext cx="4918566" cy="273196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203B64-FE19-485C-B1C8-1AB6313D118A}"/>
                </a:ext>
              </a:extLst>
            </p:cNvPr>
            <p:cNvSpPr/>
            <p:nvPr/>
          </p:nvSpPr>
          <p:spPr>
            <a:xfrm>
              <a:off x="2279512" y="2771774"/>
              <a:ext cx="749288" cy="220463"/>
            </a:xfrm>
            <a:prstGeom prst="rect">
              <a:avLst/>
            </a:prstGeom>
            <a:solidFill>
              <a:srgbClr val="FF5757"/>
            </a:solidFill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INPUT</a:t>
              </a:r>
              <a:endParaRPr lang="ko-KR" altLang="en-US" sz="1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609C6C3-7FE1-4C3C-B570-CA661BEBA4C4}"/>
                </a:ext>
              </a:extLst>
            </p:cNvPr>
            <p:cNvCxnSpPr>
              <a:stCxn id="39" idx="2"/>
              <a:endCxn id="26" idx="0"/>
            </p:cNvCxnSpPr>
            <p:nvPr/>
          </p:nvCxnSpPr>
          <p:spPr>
            <a:xfrm>
              <a:off x="2654157" y="2992237"/>
              <a:ext cx="0" cy="3811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CE5FEC13-59F9-40A1-927D-77EC7C1B3979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3068169" y="3716029"/>
              <a:ext cx="722706" cy="111018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217D165-DD2C-4FC2-A838-AEBA60890115}"/>
                </a:ext>
              </a:extLst>
            </p:cNvPr>
            <p:cNvCxnSpPr>
              <a:stCxn id="34" idx="2"/>
              <a:endCxn id="36" idx="1"/>
            </p:cNvCxnSpPr>
            <p:nvPr/>
          </p:nvCxnSpPr>
          <p:spPr>
            <a:xfrm>
              <a:off x="4152122" y="3970147"/>
              <a:ext cx="142073" cy="561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202AF2D-6402-40F9-BA43-2A00C65656B4}"/>
                </a:ext>
              </a:extLst>
            </p:cNvPr>
            <p:cNvCxnSpPr>
              <a:stCxn id="35" idx="2"/>
              <a:endCxn id="36" idx="7"/>
            </p:cNvCxnSpPr>
            <p:nvPr/>
          </p:nvCxnSpPr>
          <p:spPr>
            <a:xfrm flipH="1">
              <a:off x="5329375" y="3970147"/>
              <a:ext cx="53473" cy="561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22F6255B-A5DB-41D7-9D9F-D2D258B2DB16}"/>
                </a:ext>
              </a:extLst>
            </p:cNvPr>
            <p:cNvCxnSpPr>
              <a:stCxn id="36" idx="4"/>
              <a:endCxn id="37" idx="6"/>
            </p:cNvCxnSpPr>
            <p:nvPr/>
          </p:nvCxnSpPr>
          <p:spPr>
            <a:xfrm rot="5400000">
              <a:off x="4389516" y="5071818"/>
              <a:ext cx="377941" cy="46660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0511A912-DA08-42B4-947A-962542747C8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157" y="4060112"/>
              <a:ext cx="0" cy="1637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F65B913-286B-4AA1-8519-746240130DF3}"/>
                </a:ext>
              </a:extLst>
            </p:cNvPr>
            <p:cNvCxnSpPr>
              <a:cxnSpLocks/>
            </p:cNvCxnSpPr>
            <p:nvPr/>
          </p:nvCxnSpPr>
          <p:spPr>
            <a:xfrm>
              <a:off x="2654157" y="4329429"/>
              <a:ext cx="0" cy="1637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EFE7E-1207-46BA-8F34-0CC6816052ED}"/>
                </a:ext>
              </a:extLst>
            </p:cNvPr>
            <p:cNvSpPr txBox="1"/>
            <p:nvPr/>
          </p:nvSpPr>
          <p:spPr>
            <a:xfrm>
              <a:off x="2509305" y="4107736"/>
              <a:ext cx="404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…</a:t>
              </a:r>
              <a:endParaRPr lang="ko-KR" altLang="en-US" sz="1000" dirty="0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EBE515E-AA3C-4CC4-931E-EB03827160E2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039839" y="3716029"/>
              <a:ext cx="2003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B18C6BC-C587-4E96-AA6F-EDDE498B8662}"/>
                </a:ext>
              </a:extLst>
            </p:cNvPr>
            <p:cNvCxnSpPr>
              <a:cxnSpLocks/>
              <a:stCxn id="25" idx="3"/>
              <a:endCxn id="33" idx="1"/>
            </p:cNvCxnSpPr>
            <p:nvPr/>
          </p:nvCxnSpPr>
          <p:spPr>
            <a:xfrm>
              <a:off x="2039839" y="4826218"/>
              <a:ext cx="2003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9BD36DD7-D412-4F72-97AD-01D66C22253B}"/>
                </a:ext>
              </a:extLst>
            </p:cNvPr>
            <p:cNvCxnSpPr>
              <a:stCxn id="37" idx="2"/>
              <a:endCxn id="24" idx="1"/>
            </p:cNvCxnSpPr>
            <p:nvPr/>
          </p:nvCxnSpPr>
          <p:spPr>
            <a:xfrm rot="10800000">
              <a:off x="1822839" y="3716029"/>
              <a:ext cx="1413726" cy="1778060"/>
            </a:xfrm>
            <a:prstGeom prst="bentConnector3">
              <a:avLst>
                <a:gd name="adj1" fmla="val 12227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6C0431-72E8-49BE-A850-65CD746AB4D6}"/>
                </a:ext>
              </a:extLst>
            </p:cNvPr>
            <p:cNvSpPr txBox="1"/>
            <p:nvPr/>
          </p:nvSpPr>
          <p:spPr>
            <a:xfrm>
              <a:off x="1166729" y="4013251"/>
              <a:ext cx="325685" cy="12623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 업데이트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2712</Words>
  <Application>Microsoft Office PowerPoint</Application>
  <PresentationFormat>와이드스크린</PresentationFormat>
  <Paragraphs>326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배달의민족 한나체 Air</vt:lpstr>
      <vt:lpstr>배달의민족 도현</vt:lpstr>
      <vt:lpstr>맑은 고딕</vt:lpstr>
      <vt:lpstr>Arial</vt:lpstr>
      <vt:lpstr>맑은 고딕</vt:lpstr>
      <vt:lpstr>배달의민족 주아</vt:lpstr>
      <vt:lpstr>Office 테마</vt:lpstr>
      <vt:lpstr>인공지능 기반   장애인주차표시 인식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기반   장애인주차표시 인식 시스템</dc:title>
  <dc:creator>Jinho Ryu</dc:creator>
  <cp:lastModifiedBy>Jinho</cp:lastModifiedBy>
  <cp:revision>118</cp:revision>
  <dcterms:modified xsi:type="dcterms:W3CDTF">2021-12-06T07:29:09Z</dcterms:modified>
</cp:coreProperties>
</file>